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61" r:id="rId1"/>
    <p:sldMasterId id="2147483985" r:id="rId2"/>
  </p:sldMasterIdLst>
  <p:notesMasterIdLst>
    <p:notesMasterId r:id="rId23"/>
  </p:notesMasterIdLst>
  <p:sldIdLst>
    <p:sldId id="611" r:id="rId3"/>
    <p:sldId id="583" r:id="rId4"/>
    <p:sldId id="278" r:id="rId5"/>
    <p:sldId id="584" r:id="rId6"/>
    <p:sldId id="281" r:id="rId7"/>
    <p:sldId id="291" r:id="rId8"/>
    <p:sldId id="292" r:id="rId9"/>
    <p:sldId id="293" r:id="rId10"/>
    <p:sldId id="282" r:id="rId11"/>
    <p:sldId id="294" r:id="rId12"/>
    <p:sldId id="589" r:id="rId13"/>
    <p:sldId id="300" r:id="rId14"/>
    <p:sldId id="269" r:id="rId15"/>
    <p:sldId id="271" r:id="rId16"/>
    <p:sldId id="272" r:id="rId17"/>
    <p:sldId id="301" r:id="rId18"/>
    <p:sldId id="608" r:id="rId19"/>
    <p:sldId id="609" r:id="rId20"/>
    <p:sldId id="588" r:id="rId21"/>
    <p:sldId id="667" r:id="rId22"/>
  </p:sldIdLst>
  <p:sldSz cx="13004800" cy="9753600"/>
  <p:notesSz cx="6858000" cy="9144000"/>
  <p:defaultTextStyle>
    <a:defPPr>
      <a:defRPr lang="en-US"/>
    </a:defPPr>
    <a:lvl1pPr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1pPr>
    <a:lvl2pPr marL="4572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2pPr>
    <a:lvl3pPr marL="9144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3pPr>
    <a:lvl4pPr marL="13716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4pPr>
    <a:lvl5pPr marL="1828800" algn="ctr" rtl="0" fontAlgn="base">
      <a:spcBef>
        <a:spcPct val="0"/>
      </a:spcBef>
      <a:spcAft>
        <a:spcPct val="0"/>
      </a:spcAft>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5pPr>
    <a:lvl6pPr marL="22860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6pPr>
    <a:lvl7pPr marL="27432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7pPr>
    <a:lvl8pPr marL="32004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8pPr>
    <a:lvl9pPr marL="3657600" algn="l" defTabSz="457200" rtl="0" eaLnBrk="1" latinLnBrk="0" hangingPunct="1">
      <a:defRPr sz="3200" kern="1200">
        <a:solidFill>
          <a:srgbClr val="4A7594"/>
        </a:solidFill>
        <a:latin typeface="Helvetica Neue Bold Condensed" charset="0"/>
        <a:ea typeface="ヒラギノ角ゴ ProN W6" charset="0"/>
        <a:cs typeface="ヒラギノ角ゴ ProN W6" charset="0"/>
        <a:sym typeface="Helvetica Neue Bold Condensed" charset="0"/>
      </a:defRPr>
    </a:lvl9pPr>
  </p:defaultTextStyle>
  <p:extLst>
    <p:ext uri="{EFAFB233-063F-42B5-8137-9DF3F51BA10A}">
      <p15:sldGuideLst xmlns:p15="http://schemas.microsoft.com/office/powerpoint/2012/main">
        <p15:guide id="1" orient="horz" pos="3072">
          <p15:clr>
            <a:srgbClr val="A4A3A4"/>
          </p15:clr>
        </p15:guide>
        <p15:guide id="2" pos="4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6FF"/>
    <a:srgbClr val="AAAAAA"/>
    <a:srgbClr val="009193"/>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317" autoAdjust="0"/>
    <p:restoredTop sz="94418" autoAdjust="0"/>
  </p:normalViewPr>
  <p:slideViewPr>
    <p:cSldViewPr>
      <p:cViewPr varScale="1">
        <p:scale>
          <a:sx n="67" d="100"/>
          <a:sy n="67" d="100"/>
        </p:scale>
        <p:origin x="200" y="352"/>
      </p:cViewPr>
      <p:guideLst>
        <p:guide orient="horz" pos="3072"/>
        <p:guide pos="4096"/>
      </p:guideLst>
    </p:cSldViewPr>
  </p:slideViewPr>
  <p:outlineViewPr>
    <p:cViewPr>
      <p:scale>
        <a:sx n="33" d="100"/>
        <a:sy n="33" d="100"/>
      </p:scale>
      <p:origin x="0" y="322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jpg>
</file>

<file path=ppt/media/image10.png>
</file>

<file path=ppt/media/image11.png>
</file>

<file path=ppt/media/image15.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MT" panose="020B0502020104020203" pitchFamily="34" charset="77"/>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MT" panose="020B0502020104020203" pitchFamily="34" charset="77"/>
              </a:defRPr>
            </a:lvl1pPr>
          </a:lstStyle>
          <a:p>
            <a:fld id="{3ECB703B-55A8-CB49-B806-4B4D31A981B5}" type="datetimeFigureOut">
              <a:rPr lang="en-US" smtClean="0"/>
              <a:pPr/>
              <a:t>6/13/23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MT" panose="020B05020201040202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MT" panose="020B0502020104020203" pitchFamily="34" charset="77"/>
              </a:defRPr>
            </a:lvl1pPr>
          </a:lstStyle>
          <a:p>
            <a:fld id="{6FB31AFA-1213-A14C-91BC-540C88A91049}" type="slidenum">
              <a:rPr lang="en-US" smtClean="0"/>
              <a:pPr/>
              <a:t>‹#›</a:t>
            </a:fld>
            <a:endParaRPr lang="en-US" dirty="0"/>
          </a:p>
        </p:txBody>
      </p:sp>
    </p:spTree>
    <p:extLst>
      <p:ext uri="{BB962C8B-B14F-4D97-AF65-F5344CB8AC3E}">
        <p14:creationId xmlns:p14="http://schemas.microsoft.com/office/powerpoint/2010/main" val="1120650476"/>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MT" panose="020B0502020104020203" pitchFamily="34" charset="77"/>
        <a:ea typeface="+mn-ea"/>
        <a:cs typeface="+mn-cs"/>
      </a:defRPr>
    </a:lvl1pPr>
    <a:lvl2pPr marL="457200" algn="l" defTabSz="457200" rtl="0" eaLnBrk="1" latinLnBrk="0" hangingPunct="1">
      <a:defRPr sz="1200" b="0" i="0" kern="1200">
        <a:solidFill>
          <a:schemeClr val="tx1"/>
        </a:solidFill>
        <a:latin typeface="Gill Sans MT" panose="020B0502020104020203" pitchFamily="34" charset="77"/>
        <a:ea typeface="+mn-ea"/>
        <a:cs typeface="+mn-cs"/>
      </a:defRPr>
    </a:lvl2pPr>
    <a:lvl3pPr marL="914400" algn="l" defTabSz="457200" rtl="0" eaLnBrk="1" latinLnBrk="0" hangingPunct="1">
      <a:defRPr sz="1200" b="0" i="0" kern="1200">
        <a:solidFill>
          <a:schemeClr val="tx1"/>
        </a:solidFill>
        <a:latin typeface="Gill Sans MT" panose="020B0502020104020203" pitchFamily="34" charset="77"/>
        <a:ea typeface="+mn-ea"/>
        <a:cs typeface="+mn-cs"/>
      </a:defRPr>
    </a:lvl3pPr>
    <a:lvl4pPr marL="1371600" algn="l" defTabSz="457200" rtl="0" eaLnBrk="1" latinLnBrk="0" hangingPunct="1">
      <a:defRPr sz="1200" b="0" i="0" kern="1200">
        <a:solidFill>
          <a:schemeClr val="tx1"/>
        </a:solidFill>
        <a:latin typeface="Gill Sans MT" panose="020B0502020104020203" pitchFamily="34" charset="77"/>
        <a:ea typeface="+mn-ea"/>
        <a:cs typeface="+mn-cs"/>
      </a:defRPr>
    </a:lvl4pPr>
    <a:lvl5pPr marL="1828800" algn="l" defTabSz="457200" rtl="0" eaLnBrk="1" latinLnBrk="0" hangingPunct="1">
      <a:defRPr sz="1200" b="0" i="0" kern="1200">
        <a:solidFill>
          <a:schemeClr val="tx1"/>
        </a:solidFill>
        <a:latin typeface="Gill Sans MT" panose="020B0502020104020203" pitchFamily="34" charset="77"/>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FB31AFA-1213-A14C-91BC-540C88A91049}" type="slidenum">
              <a:rPr kumimoji="0" lang="en-US" sz="1200" b="0" i="0" u="none" strike="noStrike" kern="1200" cap="none" spc="0" normalizeH="0" baseline="0" noProof="0" smtClean="0">
                <a:ln>
                  <a:noFill/>
                </a:ln>
                <a:solidFill>
                  <a:srgbClr val="4A7594"/>
                </a:solidFill>
                <a:effectLst/>
                <a:uLnTx/>
                <a:uFillTx/>
                <a:latin typeface="Gill Sans MT" panose="020B0502020104020203" pitchFamily="34" charset="77"/>
                <a:ea typeface="ヒラギノ角ゴ ProN W6" charset="0"/>
                <a:sym typeface="Helvetica Neue Bold Condensed"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dirty="0">
              <a:ln>
                <a:noFill/>
              </a:ln>
              <a:solidFill>
                <a:srgbClr val="4A7594"/>
              </a:solidFill>
              <a:effectLst/>
              <a:uLnTx/>
              <a:uFillTx/>
              <a:latin typeface="Gill Sans MT" panose="020B0502020104020203" pitchFamily="34" charset="77"/>
              <a:ea typeface="ヒラギノ角ゴ ProN W6" charset="0"/>
              <a:sym typeface="Helvetica Neue Bold Condensed" charset="0"/>
            </a:endParaRPr>
          </a:p>
        </p:txBody>
      </p:sp>
    </p:spTree>
    <p:extLst>
      <p:ext uri="{BB962C8B-B14F-4D97-AF65-F5344CB8AC3E}">
        <p14:creationId xmlns:p14="http://schemas.microsoft.com/office/powerpoint/2010/main" val="77100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F3BF64-E391-B94F-9CE6-B80F03D741FE}" type="slidenum">
              <a:rPr lang="en-US" smtClean="0"/>
              <a:t>4</a:t>
            </a:fld>
            <a:endParaRPr lang="en-US"/>
          </a:p>
        </p:txBody>
      </p:sp>
    </p:spTree>
    <p:extLst>
      <p:ext uri="{BB962C8B-B14F-4D97-AF65-F5344CB8AC3E}">
        <p14:creationId xmlns:p14="http://schemas.microsoft.com/office/powerpoint/2010/main" val="168759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F3BF64-E391-B94F-9CE6-B80F03D741FE}" type="slidenum">
              <a:rPr lang="en-US" smtClean="0"/>
              <a:t>19</a:t>
            </a:fld>
            <a:endParaRPr lang="en-US"/>
          </a:p>
        </p:txBody>
      </p:sp>
    </p:spTree>
    <p:extLst>
      <p:ext uri="{BB962C8B-B14F-4D97-AF65-F5344CB8AC3E}">
        <p14:creationId xmlns:p14="http://schemas.microsoft.com/office/powerpoint/2010/main" val="749677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9589D5-3455-C24B-BA19-F4F389F87CF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40885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67630" y="3394480"/>
            <a:ext cx="9869540" cy="2340864"/>
          </a:xfrm>
          <a:solidFill>
            <a:srgbClr val="FFFFFF"/>
          </a:solidFill>
          <a:ln w="38100">
            <a:solidFill>
              <a:srgbClr val="404040"/>
            </a:solidFill>
          </a:ln>
        </p:spPr>
        <p:txBody>
          <a:bodyPr lIns="274320" rIns="274320" anchor="ctr" anchorCtr="1">
            <a:normAutofit/>
          </a:bodyPr>
          <a:lstStyle>
            <a:lvl1pPr algn="ctr">
              <a:defRPr sz="4978">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874875" y="6190285"/>
            <a:ext cx="7255053" cy="1763405"/>
          </a:xfrm>
          <a:noFill/>
        </p:spPr>
        <p:txBody>
          <a:bodyPr>
            <a:normAutofit/>
          </a:bodyPr>
          <a:lstStyle>
            <a:lvl1pPr marL="0" indent="0" algn="ctr">
              <a:buNone/>
              <a:defRPr sz="2702">
                <a:solidFill>
                  <a:schemeClr val="tx1">
                    <a:lumMod val="75000"/>
                    <a:lumOff val="25000"/>
                  </a:schemeClr>
                </a:solidFill>
              </a:defRPr>
            </a:lvl1pPr>
            <a:lvl2pPr marL="650230" indent="0" algn="ctr">
              <a:buNone/>
              <a:defRPr sz="2702"/>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8C1B375-16D5-F343-9C0E-AD3735F106C7}" type="datetimeFigureOut">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18246618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1B375-16D5-F343-9C0E-AD3735F106C7}" type="datetimeFigureOut">
              <a:rPr lang="en-US" smtClean="0"/>
              <a:t>6/13/23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2565091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29986" y="1332992"/>
            <a:ext cx="1498974" cy="70876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84155" y="1332992"/>
            <a:ext cx="6707447" cy="70876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1B375-16D5-F343-9C0E-AD3735F106C7}" type="datetimeFigureOut">
              <a:rPr lang="en-US" smtClean="0"/>
              <a:t>6/13/23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25880113"/>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67630" y="3394480"/>
            <a:ext cx="9869540" cy="2340864"/>
          </a:xfrm>
          <a:solidFill>
            <a:srgbClr val="FFFFFF"/>
          </a:solidFill>
          <a:ln w="38100">
            <a:solidFill>
              <a:srgbClr val="404040"/>
            </a:solidFill>
          </a:ln>
        </p:spPr>
        <p:txBody>
          <a:bodyPr lIns="274320" rIns="274320" anchor="ctr" anchorCtr="1">
            <a:normAutofit/>
          </a:bodyPr>
          <a:lstStyle>
            <a:lvl1pPr algn="ctr">
              <a:defRPr sz="4978">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874875" y="6190285"/>
            <a:ext cx="7255053" cy="1763405"/>
          </a:xfrm>
          <a:noFill/>
        </p:spPr>
        <p:txBody>
          <a:bodyPr>
            <a:normAutofit/>
          </a:bodyPr>
          <a:lstStyle>
            <a:lvl1pPr marL="0" indent="0" algn="ctr">
              <a:buNone/>
              <a:defRPr sz="2702">
                <a:solidFill>
                  <a:schemeClr val="tx1">
                    <a:lumMod val="75000"/>
                    <a:lumOff val="25000"/>
                  </a:schemeClr>
                </a:solidFill>
              </a:defRPr>
            </a:lvl1pPr>
            <a:lvl2pPr marL="650230" indent="0" algn="ctr">
              <a:buNone/>
              <a:defRPr sz="2702"/>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B5B1E4B-AEEB-EE49-99FA-B38C8C70261C}" type="datetime1">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461012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F8AEFF-C6B8-254D-B3BA-1FB6BA9AC430}" type="datetime1">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40194218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73581" y="3394480"/>
            <a:ext cx="9870643" cy="2340864"/>
          </a:xfrm>
          <a:solidFill>
            <a:srgbClr val="FFFFFF"/>
          </a:solidFill>
          <a:ln w="38100">
            <a:solidFill>
              <a:srgbClr val="404040"/>
            </a:solidFill>
          </a:ln>
        </p:spPr>
        <p:txBody>
          <a:bodyPr lIns="274320" rIns="274320" anchor="ctr" anchorCtr="1">
            <a:normAutofit/>
          </a:bodyPr>
          <a:lstStyle>
            <a:lvl1pPr>
              <a:defRPr sz="4978">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74875" y="6190172"/>
            <a:ext cx="7255053" cy="1799228"/>
          </a:xfrm>
        </p:spPr>
        <p:txBody>
          <a:bodyPr anchor="t" anchorCtr="1">
            <a:normAutofit/>
          </a:bodyPr>
          <a:lstStyle>
            <a:lvl1pPr marL="0" indent="0">
              <a:buNone/>
              <a:defRPr sz="2702">
                <a:solidFill>
                  <a:schemeClr val="tx1"/>
                </a:solidFill>
              </a:defRPr>
            </a:lvl1pPr>
            <a:lvl2pPr marL="650230" indent="0">
              <a:buNone/>
              <a:defRPr sz="2702">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94C86673-9A6A-7443-BA57-19A549CC473F}" type="datetime1">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7139589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67630" y="3751885"/>
            <a:ext cx="4676299"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60870" y="3751885"/>
            <a:ext cx="4679845"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C06E7F-0B3E-6C41-847C-F7201C429691}" type="datetime1">
              <a:rPr lang="en-US" smtClean="0"/>
              <a:t>6/13/23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824608053"/>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67629" y="3290218"/>
            <a:ext cx="4676301"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4" name="Content Placeholder 3"/>
          <p:cNvSpPr>
            <a:spLocks noGrp="1"/>
          </p:cNvSpPr>
          <p:nvPr>
            <p:ph sz="half" idx="2"/>
          </p:nvPr>
        </p:nvSpPr>
        <p:spPr>
          <a:xfrm>
            <a:off x="1567629" y="4470400"/>
            <a:ext cx="4676301" cy="3693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760870" y="4470400"/>
            <a:ext cx="4679845" cy="3693193"/>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760870" y="3290218"/>
            <a:ext cx="4679845"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7" name="Date Placeholder 6"/>
          <p:cNvSpPr>
            <a:spLocks noGrp="1"/>
          </p:cNvSpPr>
          <p:nvPr>
            <p:ph type="dt" sz="half" idx="10"/>
          </p:nvPr>
        </p:nvSpPr>
        <p:spPr/>
        <p:txBody>
          <a:bodyPr/>
          <a:lstStyle/>
          <a:p>
            <a:fld id="{FDD2EB11-947F-B142-A875-BECCABB38162}" type="datetime1">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9E6DF-D4C8-A448-A59B-32DEB3070FF7}"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48155309"/>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6B5B19-4EF3-3A4E-9646-FFFCA1279809}" type="datetime1">
              <a:rPr lang="en-US" smtClean="0"/>
              <a:t>6/13/23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2715473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0C853A-DAAC-014A-8607-2BA7284D3F76}" type="datetime1">
              <a:rPr lang="en-US" smtClean="0"/>
              <a:t>6/13/23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40754055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502400" y="0"/>
            <a:ext cx="6502400" cy="975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1222" y="3191224"/>
            <a:ext cx="4679956" cy="1623462"/>
          </a:xfrm>
          <a:solidFill>
            <a:srgbClr val="FFFFFF"/>
          </a:solidFill>
          <a:ln>
            <a:solidFill>
              <a:srgbClr val="404040"/>
            </a:solidFill>
          </a:ln>
        </p:spPr>
        <p:txBody>
          <a:bodyPr anchor="ctr" anchorCtr="1">
            <a:normAutofit/>
          </a:bodyPr>
          <a:lstStyle>
            <a:lvl1pPr>
              <a:defRPr sz="2987">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7185152" y="1144423"/>
            <a:ext cx="5136896" cy="7464755"/>
          </a:xfrm>
        </p:spPr>
        <p:txBody>
          <a:bodyPr>
            <a:normAutofit/>
          </a:bodyPr>
          <a:lstStyle>
            <a:lvl1pPr>
              <a:defRPr sz="2702">
                <a:solidFill>
                  <a:schemeClr val="tx1"/>
                </a:solidFill>
              </a:defRPr>
            </a:lvl1pPr>
            <a:lvl2pPr>
              <a:defRPr sz="2276">
                <a:solidFill>
                  <a:schemeClr val="tx1"/>
                </a:solidFill>
              </a:defRPr>
            </a:lvl2pPr>
            <a:lvl3pPr>
              <a:defRPr sz="2276">
                <a:solidFill>
                  <a:schemeClr val="tx1"/>
                </a:solidFill>
              </a:defRPr>
            </a:lvl3pPr>
            <a:lvl4pPr>
              <a:defRPr sz="2276">
                <a:solidFill>
                  <a:schemeClr val="tx1"/>
                </a:solidFill>
              </a:defRPr>
            </a:lvl4pPr>
            <a:lvl5pPr>
              <a:defRPr sz="2276">
                <a:solidFill>
                  <a:schemeClr val="tx1"/>
                </a:solidFill>
              </a:defRPr>
            </a:lvl5pPr>
            <a:lvl6pPr>
              <a:defRPr sz="2276"/>
            </a:lvl6pPr>
            <a:lvl7pPr>
              <a:defRPr sz="2276"/>
            </a:lvl7pPr>
            <a:lvl8pPr>
              <a:defRPr sz="2276"/>
            </a:lvl8pPr>
            <a:lvl9pPr>
              <a:defRPr sz="22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27328" y="5048772"/>
            <a:ext cx="4047744" cy="3120407"/>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9" name="Date Placeholder 8"/>
          <p:cNvSpPr>
            <a:spLocks noGrp="1"/>
          </p:cNvSpPr>
          <p:nvPr>
            <p:ph type="dt" sz="half" idx="10"/>
          </p:nvPr>
        </p:nvSpPr>
        <p:spPr/>
        <p:txBody>
          <a:bodyPr/>
          <a:lstStyle/>
          <a:p>
            <a:fld id="{CAAEA239-8646-5D40-AE1C-6A1779E19305}" type="datetime1">
              <a:rPr lang="en-US" smtClean="0"/>
              <a:t>6/13/23</a:t>
            </a:fld>
            <a:endParaRPr lang="en-US"/>
          </a:p>
        </p:txBody>
      </p:sp>
      <p:sp>
        <p:nvSpPr>
          <p:cNvPr id="10" name="Footer Placeholder 9"/>
          <p:cNvSpPr>
            <a:spLocks noGrp="1"/>
          </p:cNvSpPr>
          <p:nvPr>
            <p:ph type="ftr" sz="quarter" idx="11"/>
          </p:nvPr>
        </p:nvSpPr>
        <p:spPr>
          <a:xfrm>
            <a:off x="911222" y="8869274"/>
            <a:ext cx="5413544" cy="455168"/>
          </a:xfrm>
        </p:spPr>
        <p:txBody>
          <a:bodyPr>
            <a:normAutofit/>
          </a:bodyPr>
          <a:lstStyle>
            <a:lvl1pPr>
              <a:defRPr>
                <a:solidFill>
                  <a:schemeClr val="tx1">
                    <a:alpha val="70000"/>
                  </a:schemeClr>
                </a:solidFill>
              </a:defRPr>
            </a:lvl1pPr>
          </a:lstStyle>
          <a:p>
            <a:endParaRPr lang="en-US"/>
          </a:p>
        </p:txBody>
      </p:sp>
      <p:sp>
        <p:nvSpPr>
          <p:cNvPr id="11" name="Slide Number Placeholder 10"/>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47835668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C1B375-16D5-F343-9C0E-AD3735F106C7}" type="datetimeFigureOut">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59745227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0336" y="3191222"/>
            <a:ext cx="4681728" cy="1625600"/>
          </a:xfrm>
          <a:solidFill>
            <a:srgbClr val="FFFFFF"/>
          </a:solidFill>
          <a:ln>
            <a:solidFill>
              <a:srgbClr val="262626"/>
            </a:solidFill>
          </a:ln>
        </p:spPr>
        <p:txBody>
          <a:bodyPr anchor="ctr" anchorCtr="1">
            <a:noAutofit/>
          </a:bodyPr>
          <a:lstStyle>
            <a:lvl1pPr>
              <a:defRPr sz="2987">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502401" y="0"/>
            <a:ext cx="6508904" cy="9753600"/>
          </a:xfrm>
          <a:solidFill>
            <a:schemeClr val="bg1"/>
          </a:solidFill>
        </p:spPr>
        <p:txBody>
          <a:bodyPr anchor="t"/>
          <a:lstStyle>
            <a:lvl1pPr marL="0" indent="0">
              <a:buNone/>
              <a:defRPr sz="4551">
                <a:solidFill>
                  <a:schemeClr val="tx1"/>
                </a:solidFill>
              </a:defRPr>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27328" y="5048774"/>
            <a:ext cx="4047744" cy="3120408"/>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B4F5B82-74A0-4645-A8DA-228D31BB3688}" type="datetime1">
              <a:rPr lang="en-US" smtClean="0"/>
              <a:t>6/13/23</a:t>
            </a:fld>
            <a:endParaRPr lang="en-US"/>
          </a:p>
        </p:txBody>
      </p:sp>
      <p:sp>
        <p:nvSpPr>
          <p:cNvPr id="9" name="Footer Placeholder 8"/>
          <p:cNvSpPr>
            <a:spLocks noGrp="1"/>
          </p:cNvSpPr>
          <p:nvPr>
            <p:ph type="ftr" sz="quarter" idx="11"/>
          </p:nvPr>
        </p:nvSpPr>
        <p:spPr>
          <a:xfrm>
            <a:off x="910336" y="8869274"/>
            <a:ext cx="5409997" cy="455168"/>
          </a:xfrm>
        </p:spPr>
        <p:txBody>
          <a:bodyPr>
            <a:normAutofit/>
          </a:bodyPr>
          <a:lstStyle>
            <a:lvl1pPr>
              <a:defRPr>
                <a:solidFill>
                  <a:schemeClr val="tx1">
                    <a:alpha val="70000"/>
                  </a:schemeClr>
                </a:solidFill>
              </a:defRPr>
            </a:lvl1pPr>
          </a:lstStyle>
          <a:p>
            <a:endParaRPr lang="en-US"/>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33901215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CD6823-3880-0A4A-9376-A561EE00E3E4}" type="datetime1">
              <a:rPr lang="en-US" smtClean="0"/>
              <a:t>6/13/23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1452116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29986" y="1332992"/>
            <a:ext cx="1498974" cy="70876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84155" y="1332992"/>
            <a:ext cx="6707447" cy="70876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19CCF8-E068-1545-A5EB-9BFEFA65A458}" type="datetime1">
              <a:rPr lang="en-US" smtClean="0"/>
              <a:t>6/13/23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2584189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73581" y="3394480"/>
            <a:ext cx="9870643" cy="2340864"/>
          </a:xfrm>
          <a:solidFill>
            <a:srgbClr val="FFFFFF"/>
          </a:solidFill>
          <a:ln w="38100">
            <a:solidFill>
              <a:srgbClr val="404040"/>
            </a:solidFill>
          </a:ln>
        </p:spPr>
        <p:txBody>
          <a:bodyPr lIns="274320" rIns="274320" anchor="ctr" anchorCtr="1">
            <a:normAutofit/>
          </a:bodyPr>
          <a:lstStyle>
            <a:lvl1pPr>
              <a:defRPr sz="4978">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74875" y="6190172"/>
            <a:ext cx="7255053" cy="1799228"/>
          </a:xfrm>
        </p:spPr>
        <p:txBody>
          <a:bodyPr anchor="t" anchorCtr="1">
            <a:normAutofit/>
          </a:bodyPr>
          <a:lstStyle>
            <a:lvl1pPr marL="0" indent="0">
              <a:buNone/>
              <a:defRPr sz="2702">
                <a:solidFill>
                  <a:schemeClr val="tx1"/>
                </a:solidFill>
              </a:defRPr>
            </a:lvl1pPr>
            <a:lvl2pPr marL="650230" indent="0">
              <a:buNone/>
              <a:defRPr sz="2702">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C8C1B375-16D5-F343-9C0E-AD3735F106C7}" type="datetimeFigureOut">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9801274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67630" y="3751885"/>
            <a:ext cx="4676299"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60870" y="3751885"/>
            <a:ext cx="4679845" cy="4411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C8C1B375-16D5-F343-9C0E-AD3735F106C7}" type="datetimeFigureOut">
              <a:rPr lang="en-US" smtClean="0"/>
              <a:t>6/13/23</a:t>
            </a:fld>
            <a:endParaRPr lang="en-US"/>
          </a:p>
        </p:txBody>
      </p:sp>
      <p:sp>
        <p:nvSpPr>
          <p:cNvPr id="9" name="Footer Placeholder 8"/>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75114556"/>
      </p:ext>
    </p:extLst>
  </p:cSld>
  <p:clrMapOvr>
    <a:masterClrMapping/>
  </p:clrMapOvr>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67629" y="3290218"/>
            <a:ext cx="4676301"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4" name="Content Placeholder 3"/>
          <p:cNvSpPr>
            <a:spLocks noGrp="1"/>
          </p:cNvSpPr>
          <p:nvPr>
            <p:ph sz="half" idx="2"/>
          </p:nvPr>
        </p:nvSpPr>
        <p:spPr>
          <a:xfrm>
            <a:off x="1567629" y="4470400"/>
            <a:ext cx="4676301" cy="3693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760870" y="4470400"/>
            <a:ext cx="4679845" cy="3693193"/>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760870" y="3290218"/>
            <a:ext cx="4679845" cy="1001368"/>
          </a:xfrm>
        </p:spPr>
        <p:txBody>
          <a:bodyPr anchor="b" anchorCtr="1">
            <a:normAutofit/>
          </a:bodyPr>
          <a:lstStyle>
            <a:lvl1pPr marL="0" indent="0" algn="ctr">
              <a:buNone/>
              <a:defRPr sz="2702" b="0" cap="all" spc="142"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7" name="Date Placeholder 6"/>
          <p:cNvSpPr>
            <a:spLocks noGrp="1"/>
          </p:cNvSpPr>
          <p:nvPr>
            <p:ph type="dt" sz="half" idx="10"/>
          </p:nvPr>
        </p:nvSpPr>
        <p:spPr/>
        <p:txBody>
          <a:bodyPr/>
          <a:lstStyle/>
          <a:p>
            <a:fld id="{C8C1B375-16D5-F343-9C0E-AD3735F106C7}" type="datetimeFigureOut">
              <a:rPr lang="en-US" smtClean="0"/>
              <a:t>6/13/23</a:t>
            </a:fld>
            <a:endParaRPr lang="en-US"/>
          </a:p>
        </p:txBody>
      </p:sp>
      <p:sp>
        <p:nvSpPr>
          <p:cNvPr id="8" name="Footer Placeholder 7"/>
          <p:cNvSpPr>
            <a:spLocks noGrp="1"/>
          </p:cNvSpPr>
          <p:nvPr>
            <p:ph type="ftr" sz="quarter" idx="11"/>
          </p:nvPr>
        </p:nvSpPr>
        <p:spPr/>
        <p:txBody>
          <a:bodyPr/>
          <a:lstStyle/>
          <a:p>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11651884"/>
      </p:ext>
    </p:extLst>
  </p:cSld>
  <p:clrMapOvr>
    <a:masterClrMapping/>
  </p:clrMapOvr>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1B375-16D5-F343-9C0E-AD3735F106C7}" type="datetimeFigureOut">
              <a:rPr lang="en-US" smtClean="0"/>
              <a:t>6/13/23</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62442293"/>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C1B375-16D5-F343-9C0E-AD3735F106C7}" type="datetimeFigureOut">
              <a:rPr lang="en-US" smtClean="0"/>
              <a:t>6/13/23</a:t>
            </a:fld>
            <a:endParaRPr lang="en-US"/>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88897444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502400" y="0"/>
            <a:ext cx="6502400" cy="975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1222" y="3191224"/>
            <a:ext cx="4679956" cy="1623462"/>
          </a:xfrm>
          <a:solidFill>
            <a:srgbClr val="FFFFFF"/>
          </a:solidFill>
          <a:ln>
            <a:solidFill>
              <a:srgbClr val="404040"/>
            </a:solidFill>
          </a:ln>
        </p:spPr>
        <p:txBody>
          <a:bodyPr anchor="ctr" anchorCtr="1">
            <a:normAutofit/>
          </a:bodyPr>
          <a:lstStyle>
            <a:lvl1pPr>
              <a:defRPr sz="2987">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7185152" y="1144423"/>
            <a:ext cx="5136896" cy="7464755"/>
          </a:xfrm>
        </p:spPr>
        <p:txBody>
          <a:bodyPr>
            <a:normAutofit/>
          </a:bodyPr>
          <a:lstStyle>
            <a:lvl1pPr>
              <a:defRPr sz="2702">
                <a:solidFill>
                  <a:schemeClr val="tx1"/>
                </a:solidFill>
              </a:defRPr>
            </a:lvl1pPr>
            <a:lvl2pPr>
              <a:defRPr sz="2276">
                <a:solidFill>
                  <a:schemeClr val="tx1"/>
                </a:solidFill>
              </a:defRPr>
            </a:lvl2pPr>
            <a:lvl3pPr>
              <a:defRPr sz="2276">
                <a:solidFill>
                  <a:schemeClr val="tx1"/>
                </a:solidFill>
              </a:defRPr>
            </a:lvl3pPr>
            <a:lvl4pPr>
              <a:defRPr sz="2276">
                <a:solidFill>
                  <a:schemeClr val="tx1"/>
                </a:solidFill>
              </a:defRPr>
            </a:lvl4pPr>
            <a:lvl5pPr>
              <a:defRPr sz="2276">
                <a:solidFill>
                  <a:schemeClr val="tx1"/>
                </a:solidFill>
              </a:defRPr>
            </a:lvl5pPr>
            <a:lvl6pPr>
              <a:defRPr sz="2276"/>
            </a:lvl6pPr>
            <a:lvl7pPr>
              <a:defRPr sz="2276"/>
            </a:lvl7pPr>
            <a:lvl8pPr>
              <a:defRPr sz="2276"/>
            </a:lvl8pPr>
            <a:lvl9pPr>
              <a:defRPr sz="227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27328" y="5048772"/>
            <a:ext cx="4047744" cy="3120407"/>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9" name="Date Placeholder 8"/>
          <p:cNvSpPr>
            <a:spLocks noGrp="1"/>
          </p:cNvSpPr>
          <p:nvPr>
            <p:ph type="dt" sz="half" idx="10"/>
          </p:nvPr>
        </p:nvSpPr>
        <p:spPr/>
        <p:txBody>
          <a:bodyPr/>
          <a:lstStyle/>
          <a:p>
            <a:fld id="{C8C1B375-16D5-F343-9C0E-AD3735F106C7}" type="datetimeFigureOut">
              <a:rPr lang="en-US" smtClean="0"/>
              <a:t>6/13/23</a:t>
            </a:fld>
            <a:endParaRPr lang="en-US"/>
          </a:p>
        </p:txBody>
      </p:sp>
      <p:sp>
        <p:nvSpPr>
          <p:cNvPr id="10" name="Footer Placeholder 9"/>
          <p:cNvSpPr>
            <a:spLocks noGrp="1"/>
          </p:cNvSpPr>
          <p:nvPr>
            <p:ph type="ftr" sz="quarter" idx="11"/>
          </p:nvPr>
        </p:nvSpPr>
        <p:spPr>
          <a:xfrm>
            <a:off x="911222" y="8869274"/>
            <a:ext cx="5413544" cy="455168"/>
          </a:xfrm>
        </p:spPr>
        <p:txBody>
          <a:bodyPr>
            <a:normAutofit/>
          </a:bodyPr>
          <a:lstStyle>
            <a:lvl1pPr>
              <a:defRPr>
                <a:solidFill>
                  <a:schemeClr val="tx1">
                    <a:alpha val="70000"/>
                  </a:schemeClr>
                </a:solidFill>
              </a:defRPr>
            </a:lvl1pPr>
          </a:lstStyle>
          <a:p>
            <a:endParaRPr lang="en-US"/>
          </a:p>
        </p:txBody>
      </p:sp>
    </p:spTree>
    <p:extLst>
      <p:ext uri="{BB962C8B-B14F-4D97-AF65-F5344CB8AC3E}">
        <p14:creationId xmlns:p14="http://schemas.microsoft.com/office/powerpoint/2010/main" val="1826189261"/>
      </p:ext>
    </p:extLst>
  </p:cSld>
  <p:clrMapOvr>
    <a:masterClrMapping/>
  </p:clrMapOvr>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0336" y="3191222"/>
            <a:ext cx="4681728" cy="1625600"/>
          </a:xfrm>
          <a:solidFill>
            <a:srgbClr val="FFFFFF"/>
          </a:solidFill>
          <a:ln>
            <a:solidFill>
              <a:srgbClr val="262626"/>
            </a:solidFill>
          </a:ln>
        </p:spPr>
        <p:txBody>
          <a:bodyPr anchor="ctr" anchorCtr="1">
            <a:noAutofit/>
          </a:bodyPr>
          <a:lstStyle>
            <a:lvl1pPr>
              <a:defRPr sz="2987">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502401" y="0"/>
            <a:ext cx="6508904" cy="9753600"/>
          </a:xfrm>
          <a:solidFill>
            <a:schemeClr val="bg1"/>
          </a:solidFill>
        </p:spPr>
        <p:txBody>
          <a:bodyPr anchor="t"/>
          <a:lstStyle>
            <a:lvl1pPr marL="0" indent="0">
              <a:buNone/>
              <a:defRPr sz="4551">
                <a:solidFill>
                  <a:schemeClr val="tx1"/>
                </a:solidFill>
              </a:defRPr>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27328" y="5048774"/>
            <a:ext cx="4047744" cy="3120408"/>
          </a:xfrm>
        </p:spPr>
        <p:txBody>
          <a:bodyPr anchor="t" anchorCtr="1">
            <a:normAutofit/>
          </a:bodyPr>
          <a:lstStyle>
            <a:lvl1pPr marL="0" indent="0" algn="ctr">
              <a:buNone/>
              <a:defRPr sz="2133">
                <a:solidFill>
                  <a:schemeClr val="tx1">
                    <a:lumMod val="85000"/>
                    <a:lumOff val="15000"/>
                  </a:schemeClr>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C8C1B375-16D5-F343-9C0E-AD3735F106C7}" type="datetimeFigureOut">
              <a:rPr lang="en-US" smtClean="0"/>
              <a:t>6/13/23</a:t>
            </a:fld>
            <a:endParaRPr lang="en-US"/>
          </a:p>
        </p:txBody>
      </p:sp>
      <p:sp>
        <p:nvSpPr>
          <p:cNvPr id="9" name="Footer Placeholder 8"/>
          <p:cNvSpPr>
            <a:spLocks noGrp="1"/>
          </p:cNvSpPr>
          <p:nvPr>
            <p:ph type="ftr" sz="quarter" idx="11"/>
          </p:nvPr>
        </p:nvSpPr>
        <p:spPr>
          <a:xfrm>
            <a:off x="910336" y="8869274"/>
            <a:ext cx="5409997" cy="455168"/>
          </a:xfrm>
        </p:spPr>
        <p:txBody>
          <a:bodyPr>
            <a:normAutofit/>
          </a:bodyPr>
          <a:lstStyle>
            <a:lvl1pPr>
              <a:defRPr>
                <a:solidFill>
                  <a:schemeClr val="tx1">
                    <a:alpha val="70000"/>
                  </a:schemeClr>
                </a:solidFill>
              </a:defRPr>
            </a:lvl1pPr>
          </a:lstStyle>
          <a:p>
            <a:endParaRPr lang="en-US"/>
          </a:p>
        </p:txBody>
      </p:sp>
      <p:sp>
        <p:nvSpPr>
          <p:cNvPr id="10" name="Slide Number Placeholder 9"/>
          <p:cNvSpPr>
            <a:spLocks noGrp="1"/>
          </p:cNvSpPr>
          <p:nvPr>
            <p:ph type="sldNum" sz="quarter" idx="12"/>
          </p:nvPr>
        </p:nvSpPr>
        <p:spPr/>
        <p:txBody>
          <a:bodyPr/>
          <a:lstStyle/>
          <a:p>
            <a:fld id="{23C9E6DF-D4C8-A448-A59B-32DEB3070FF7}" type="slidenum">
              <a:rPr lang="en-US" smtClean="0"/>
              <a:t>‹#›</a:t>
            </a:fld>
            <a:endParaRPr lang="en-US"/>
          </a:p>
        </p:txBody>
      </p:sp>
    </p:spTree>
    <p:extLst>
      <p:ext uri="{BB962C8B-B14F-4D97-AF65-F5344CB8AC3E}">
        <p14:creationId xmlns:p14="http://schemas.microsoft.com/office/powerpoint/2010/main" val="179400713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4154" y="1372006"/>
            <a:ext cx="8444807" cy="169062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84154" y="3751887"/>
            <a:ext cx="8444807" cy="441170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03385" y="8872983"/>
            <a:ext cx="2937330" cy="460754"/>
          </a:xfrm>
          <a:prstGeom prst="rect">
            <a:avLst/>
          </a:prstGeom>
        </p:spPr>
        <p:txBody>
          <a:bodyPr vert="horz" lIns="91440" tIns="45720" rIns="91440" bIns="45720" rtlCol="0" anchor="ctr"/>
          <a:lstStyle>
            <a:lvl1pPr algn="r">
              <a:defRPr sz="1422" b="0" i="0">
                <a:solidFill>
                  <a:schemeClr val="tx1">
                    <a:alpha val="70000"/>
                  </a:schemeClr>
                </a:solidFill>
                <a:latin typeface="Gill Sans MT" panose="020B0502020104020203" pitchFamily="34" charset="77"/>
              </a:defRPr>
            </a:lvl1pPr>
          </a:lstStyle>
          <a:p>
            <a:fld id="{C8C1B375-16D5-F343-9C0E-AD3735F106C7}" type="datetimeFigureOut">
              <a:rPr lang="en-US" smtClean="0"/>
              <a:pPr/>
              <a:t>6/13/23</a:t>
            </a:fld>
            <a:endParaRPr lang="en-US" dirty="0"/>
          </a:p>
        </p:txBody>
      </p:sp>
      <p:sp>
        <p:nvSpPr>
          <p:cNvPr id="5" name="Footer Placeholder 4"/>
          <p:cNvSpPr>
            <a:spLocks noGrp="1"/>
          </p:cNvSpPr>
          <p:nvPr>
            <p:ph type="ftr" sz="quarter" idx="3"/>
          </p:nvPr>
        </p:nvSpPr>
        <p:spPr>
          <a:xfrm>
            <a:off x="1567629" y="8869274"/>
            <a:ext cx="6480589" cy="455168"/>
          </a:xfrm>
          <a:prstGeom prst="rect">
            <a:avLst/>
          </a:prstGeom>
        </p:spPr>
        <p:txBody>
          <a:bodyPr vert="horz" lIns="91440" tIns="45720" rIns="91440" bIns="45720" rtlCol="0" anchor="ctr"/>
          <a:lstStyle>
            <a:lvl1pPr algn="l">
              <a:defRPr sz="1422" b="0" i="0">
                <a:solidFill>
                  <a:schemeClr val="tx1">
                    <a:alpha val="70000"/>
                  </a:schemeClr>
                </a:solidFill>
                <a:latin typeface="Gill Sans MT" panose="020B0502020104020203" pitchFamily="34" charset="77"/>
              </a:defRPr>
            </a:lvl1pPr>
          </a:lstStyle>
          <a:p>
            <a:endParaRPr lang="en-US" dirty="0"/>
          </a:p>
        </p:txBody>
      </p:sp>
      <p:sp>
        <p:nvSpPr>
          <p:cNvPr id="6" name="Slide Number Placeholder 5"/>
          <p:cNvSpPr>
            <a:spLocks noGrp="1"/>
          </p:cNvSpPr>
          <p:nvPr>
            <p:ph type="sldNum" sz="quarter" idx="4"/>
          </p:nvPr>
        </p:nvSpPr>
        <p:spPr>
          <a:xfrm>
            <a:off x="11719270" y="8843264"/>
            <a:ext cx="520192" cy="520192"/>
          </a:xfrm>
          <a:prstGeom prst="ellipse">
            <a:avLst/>
          </a:prstGeom>
          <a:solidFill>
            <a:srgbClr val="1D1D1D">
              <a:alpha val="69804"/>
            </a:srgbClr>
          </a:solidFill>
        </p:spPr>
        <p:txBody>
          <a:bodyPr vert="horz" lIns="18288" tIns="45720" rIns="18288" bIns="45720" rtlCol="0" anchor="ctr">
            <a:noAutofit/>
          </a:bodyPr>
          <a:lstStyle>
            <a:lvl1pPr algn="ctr">
              <a:defRPr sz="1564" b="0" i="0" spc="0" baseline="0">
                <a:solidFill>
                  <a:srgbClr val="FFFFFF"/>
                </a:solidFill>
                <a:latin typeface="Gill Sans MT" panose="020B0502020104020203" pitchFamily="34" charset="77"/>
              </a:defRPr>
            </a:lvl1pPr>
          </a:lstStyle>
          <a:p>
            <a:fld id="{23C9E6DF-D4C8-A448-A59B-32DEB3070FF7}" type="slidenum">
              <a:rPr lang="en-US" smtClean="0"/>
              <a:pPr/>
              <a:t>‹#›</a:t>
            </a:fld>
            <a:endParaRPr lang="en-US" dirty="0"/>
          </a:p>
        </p:txBody>
      </p:sp>
    </p:spTree>
    <p:extLst>
      <p:ext uri="{BB962C8B-B14F-4D97-AF65-F5344CB8AC3E}">
        <p14:creationId xmlns:p14="http://schemas.microsoft.com/office/powerpoint/2010/main" val="2368783445"/>
      </p:ext>
    </p:extLst>
  </p:cSld>
  <p:clrMap bg1="lt1" tx1="dk1" bg2="lt2" tx2="dk2" accent1="accent1" accent2="accent2" accent3="accent3" accent4="accent4" accent5="accent5" accent6="accent6" hlink="hlink" folHlink="folHlink"/>
  <p:sldLayoutIdLst>
    <p:sldLayoutId id="2147483962" r:id="rId1"/>
    <p:sldLayoutId id="2147483963" r:id="rId2"/>
    <p:sldLayoutId id="2147483964" r:id="rId3"/>
    <p:sldLayoutId id="2147483965" r:id="rId4"/>
    <p:sldLayoutId id="2147483966" r:id="rId5"/>
    <p:sldLayoutId id="2147483967" r:id="rId6"/>
    <p:sldLayoutId id="2147483968" r:id="rId7"/>
    <p:sldLayoutId id="2147483969" r:id="rId8"/>
    <p:sldLayoutId id="2147483970" r:id="rId9"/>
    <p:sldLayoutId id="2147483971" r:id="rId10"/>
    <p:sldLayoutId id="2147483972" r:id="rId11"/>
  </p:sldLayoutIdLst>
  <p:transition/>
  <p:txStyles>
    <p:title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p:titleStyle>
    <p:bodyStyle>
      <a:lvl1pPr marL="325115" indent="-325115" algn="l" defTabSz="1300460" rtl="0" eaLnBrk="1" latinLnBrk="0" hangingPunct="1">
        <a:lnSpc>
          <a:spcPct val="100000"/>
        </a:lnSpc>
        <a:spcBef>
          <a:spcPts val="1422"/>
        </a:spcBef>
        <a:buClr>
          <a:schemeClr val="accent2"/>
        </a:buClr>
        <a:buFont typeface="Arial" panose="020B0604020202020204" pitchFamily="34" charset="0"/>
        <a:buChar char="•"/>
        <a:defRPr sz="2560" kern="1200">
          <a:solidFill>
            <a:schemeClr val="tx1">
              <a:lumMod val="85000"/>
              <a:lumOff val="15000"/>
            </a:schemeClr>
          </a:solidFill>
          <a:latin typeface="+mn-lt"/>
          <a:ea typeface="+mn-ea"/>
          <a:cs typeface="+mn-cs"/>
        </a:defRPr>
      </a:lvl1pPr>
      <a:lvl2pPr marL="65023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2pPr>
      <a:lvl3pPr marL="97534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3pPr>
      <a:lvl4pPr marL="130046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4pPr>
      <a:lvl5pPr marL="162557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5pPr>
      <a:lvl6pPr marL="1869411"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6pPr>
      <a:lvl7pPr marL="2113247"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7pPr>
      <a:lvl8pPr marL="2357083"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8pPr>
      <a:lvl9pPr marL="2600919"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4154" y="1372006"/>
            <a:ext cx="8444807" cy="1690624"/>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84154" y="3751887"/>
            <a:ext cx="8444807" cy="441170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03385" y="8872983"/>
            <a:ext cx="2937330" cy="460754"/>
          </a:xfrm>
          <a:prstGeom prst="rect">
            <a:avLst/>
          </a:prstGeom>
        </p:spPr>
        <p:txBody>
          <a:bodyPr vert="horz" lIns="91440" tIns="45720" rIns="91440" bIns="45720" rtlCol="0" anchor="ctr"/>
          <a:lstStyle>
            <a:lvl1pPr algn="r">
              <a:defRPr sz="1422" b="0" i="0">
                <a:solidFill>
                  <a:schemeClr val="tx1">
                    <a:alpha val="70000"/>
                  </a:schemeClr>
                </a:solidFill>
                <a:latin typeface="Gill Sans MT" panose="020B0502020104020203" pitchFamily="34" charset="77"/>
              </a:defRPr>
            </a:lvl1pPr>
          </a:lstStyle>
          <a:p>
            <a:fld id="{CEF69245-B2B6-114C-80FF-C241D2AC3195}" type="datetime1">
              <a:rPr lang="en-US" smtClean="0"/>
              <a:t>6/13/23</a:t>
            </a:fld>
            <a:endParaRPr lang="en-US" dirty="0"/>
          </a:p>
        </p:txBody>
      </p:sp>
      <p:sp>
        <p:nvSpPr>
          <p:cNvPr id="5" name="Footer Placeholder 4"/>
          <p:cNvSpPr>
            <a:spLocks noGrp="1"/>
          </p:cNvSpPr>
          <p:nvPr>
            <p:ph type="ftr" sz="quarter" idx="3"/>
          </p:nvPr>
        </p:nvSpPr>
        <p:spPr>
          <a:xfrm>
            <a:off x="1567629" y="8869274"/>
            <a:ext cx="6480589" cy="455168"/>
          </a:xfrm>
          <a:prstGeom prst="rect">
            <a:avLst/>
          </a:prstGeom>
        </p:spPr>
        <p:txBody>
          <a:bodyPr vert="horz" lIns="91440" tIns="45720" rIns="91440" bIns="45720" rtlCol="0" anchor="ctr"/>
          <a:lstStyle>
            <a:lvl1pPr algn="l">
              <a:defRPr sz="1422" b="0" i="0">
                <a:solidFill>
                  <a:schemeClr val="tx1">
                    <a:alpha val="70000"/>
                  </a:schemeClr>
                </a:solidFill>
                <a:latin typeface="Gill Sans MT" panose="020B0502020104020203" pitchFamily="34" charset="77"/>
              </a:defRPr>
            </a:lvl1pPr>
          </a:lstStyle>
          <a:p>
            <a:endParaRPr lang="en-US" dirty="0"/>
          </a:p>
        </p:txBody>
      </p:sp>
      <p:sp>
        <p:nvSpPr>
          <p:cNvPr id="6" name="Slide Number Placeholder 5"/>
          <p:cNvSpPr>
            <a:spLocks noGrp="1"/>
          </p:cNvSpPr>
          <p:nvPr>
            <p:ph type="sldNum" sz="quarter" idx="4"/>
          </p:nvPr>
        </p:nvSpPr>
        <p:spPr>
          <a:xfrm>
            <a:off x="11719270" y="8843264"/>
            <a:ext cx="520192" cy="520192"/>
          </a:xfrm>
          <a:prstGeom prst="ellipse">
            <a:avLst/>
          </a:prstGeom>
          <a:solidFill>
            <a:srgbClr val="1D1D1D">
              <a:alpha val="69804"/>
            </a:srgbClr>
          </a:solidFill>
        </p:spPr>
        <p:txBody>
          <a:bodyPr vert="horz" lIns="18288" tIns="45720" rIns="18288" bIns="45720" rtlCol="0" anchor="ctr">
            <a:noAutofit/>
          </a:bodyPr>
          <a:lstStyle>
            <a:lvl1pPr algn="ctr">
              <a:defRPr sz="1564" b="0" i="0" spc="0" baseline="0">
                <a:solidFill>
                  <a:srgbClr val="FFFFFF"/>
                </a:solidFill>
                <a:latin typeface="Gill Sans MT" panose="020B0502020104020203" pitchFamily="34" charset="77"/>
              </a:defRPr>
            </a:lvl1pPr>
          </a:lstStyle>
          <a:p>
            <a:fld id="{23C9E6DF-D4C8-A448-A59B-32DEB3070FF7}" type="slidenum">
              <a:rPr lang="en-US" smtClean="0"/>
              <a:pPr/>
              <a:t>‹#›</a:t>
            </a:fld>
            <a:endParaRPr lang="en-US" dirty="0"/>
          </a:p>
        </p:txBody>
      </p:sp>
    </p:spTree>
    <p:extLst>
      <p:ext uri="{BB962C8B-B14F-4D97-AF65-F5344CB8AC3E}">
        <p14:creationId xmlns:p14="http://schemas.microsoft.com/office/powerpoint/2010/main" val="3583334210"/>
      </p:ext>
    </p:extLst>
  </p:cSld>
  <p:clrMap bg1="lt1" tx1="dk1" bg2="lt2" tx2="dk2" accent1="accent1" accent2="accent2" accent3="accent3" accent4="accent4" accent5="accent5" accent6="accent6" hlink="hlink" folHlink="folHlink"/>
  <p:sldLayoutIdLst>
    <p:sldLayoutId id="2147483986" r:id="rId1"/>
    <p:sldLayoutId id="2147483987" r:id="rId2"/>
    <p:sldLayoutId id="2147483988" r:id="rId3"/>
    <p:sldLayoutId id="2147483989" r:id="rId4"/>
    <p:sldLayoutId id="2147483990" r:id="rId5"/>
    <p:sldLayoutId id="2147483991" r:id="rId6"/>
    <p:sldLayoutId id="2147483992" r:id="rId7"/>
    <p:sldLayoutId id="2147483993" r:id="rId8"/>
    <p:sldLayoutId id="2147483994" r:id="rId9"/>
    <p:sldLayoutId id="2147483995" r:id="rId10"/>
    <p:sldLayoutId id="2147483996" r:id="rId11"/>
  </p:sldLayoutIdLst>
  <p:hf hdr="0" ftr="0" dt="0"/>
  <p:txStyles>
    <p:title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p:titleStyle>
    <p:bodyStyle>
      <a:lvl1pPr marL="325115" indent="-325115" algn="l" defTabSz="1300460" rtl="0" eaLnBrk="1" latinLnBrk="0" hangingPunct="1">
        <a:lnSpc>
          <a:spcPct val="100000"/>
        </a:lnSpc>
        <a:spcBef>
          <a:spcPts val="1422"/>
        </a:spcBef>
        <a:buClr>
          <a:schemeClr val="accent2"/>
        </a:buClr>
        <a:buFont typeface="Arial" panose="020B0604020202020204" pitchFamily="34" charset="0"/>
        <a:buChar char="•"/>
        <a:defRPr sz="2560" kern="1200">
          <a:solidFill>
            <a:schemeClr val="tx1">
              <a:lumMod val="85000"/>
              <a:lumOff val="15000"/>
            </a:schemeClr>
          </a:solidFill>
          <a:latin typeface="+mn-lt"/>
          <a:ea typeface="+mn-ea"/>
          <a:cs typeface="+mn-cs"/>
        </a:defRPr>
      </a:lvl1pPr>
      <a:lvl2pPr marL="65023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2pPr>
      <a:lvl3pPr marL="97534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3pPr>
      <a:lvl4pPr marL="1300460"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4pPr>
      <a:lvl5pPr marL="1625575"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lumMod val="85000"/>
              <a:lumOff val="15000"/>
            </a:schemeClr>
          </a:solidFill>
          <a:latin typeface="+mn-lt"/>
          <a:ea typeface="+mn-ea"/>
          <a:cs typeface="+mn-cs"/>
        </a:defRPr>
      </a:lvl5pPr>
      <a:lvl6pPr marL="1869411"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6pPr>
      <a:lvl7pPr marL="2113247"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a:solidFill>
            <a:schemeClr val="tx1"/>
          </a:solidFill>
          <a:latin typeface="+mn-lt"/>
          <a:ea typeface="+mn-ea"/>
          <a:cs typeface="+mn-cs"/>
        </a:defRPr>
      </a:lvl7pPr>
      <a:lvl8pPr marL="2357083"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8pPr>
      <a:lvl9pPr marL="2600919" indent="-325115" algn="l" defTabSz="1300460" rtl="0" eaLnBrk="1" latinLnBrk="0" hangingPunct="1">
        <a:lnSpc>
          <a:spcPct val="100000"/>
        </a:lnSpc>
        <a:spcBef>
          <a:spcPts val="1422"/>
        </a:spcBef>
        <a:buClr>
          <a:schemeClr val="accent2"/>
        </a:buClr>
        <a:buFont typeface="Arial" panose="020B0604020202020204" pitchFamily="34" charset="0"/>
        <a:buChar char="•"/>
        <a:defRPr sz="2276" kern="1200" baseline="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twitter.com/rasbt/status/1550836760128675840?lang=en"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cikit-learn.org/stable/auto_examples/ensemble/plot_forest_importances_faces.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scikit-learn.org/stable/auto_examples/inspection/plot_permutation_importance.html#sphx-glr-auto-examples-inspection-plot-permutation-importance-py"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slundberg/shap"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sRktKszFmSk"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docs.google.com/document/d/1AKWUL-c9I2cUI9BHHdkiMAtTjMOunkOrAuvky5C8Lj0/edit" TargetMode="External"/><Relationship Id="rId5" Type="http://schemas.openxmlformats.org/officeDocument/2006/relationships/hyperlink" Target="https://nbviewer.jupyter.org/github/groverpr/Machine-Learning/blob/master/notebooks/01_Gradient_Boosting_Scratch.ipynb)" TargetMode="External"/><Relationship Id="rId4" Type="http://schemas.openxmlformats.org/officeDocument/2006/relationships/hyperlink" Target="https://medium.com/mlreview/gradient-boosting-from-scratch-1e317ae4587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 r="-3000"/>
          </a:stretch>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E23E89-C22D-BF45-8E09-6C52E6671F38}"/>
              </a:ext>
            </a:extLst>
          </p:cNvPr>
          <p:cNvSpPr>
            <a:spLocks noGrp="1"/>
          </p:cNvSpPr>
          <p:nvPr>
            <p:ph type="sldNum" sz="quarter" idx="12"/>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fld id="{23C9E6DF-D4C8-A448-A59B-32DEB3070FF7}" type="slidenum">
              <a:rPr kumimoji="0" lang="en-US" sz="1564" b="0" i="0" u="none" strike="noStrike" kern="1200" cap="none" spc="0" normalizeH="0" baseline="0" noProof="0" smtClean="0">
                <a:ln>
                  <a:noFill/>
                </a:ln>
                <a:solidFill>
                  <a:srgbClr val="FFFFFF"/>
                </a:solidFill>
                <a:effectLst/>
                <a:uLnTx/>
                <a:uFillTx/>
                <a:latin typeface="Gill Sans MT" panose="020B0502020104020203" pitchFamily="34" charset="77"/>
                <a:ea typeface="ヒラギノ角ゴ ProN W6" charset="0"/>
                <a:sym typeface="Helvetica Neue Bold Condensed" charset="0"/>
              </a:rPr>
              <a:pPr marL="0" marR="0" lvl="0" indent="0" algn="ctr" defTabSz="914400" rtl="0" eaLnBrk="1" fontAlgn="base" latinLnBrk="0" hangingPunct="1">
                <a:lnSpc>
                  <a:spcPct val="100000"/>
                </a:lnSpc>
                <a:spcBef>
                  <a:spcPct val="0"/>
                </a:spcBef>
                <a:spcAft>
                  <a:spcPct val="0"/>
                </a:spcAft>
                <a:buClrTx/>
                <a:buSzTx/>
                <a:buFontTx/>
                <a:buNone/>
                <a:tabLst/>
                <a:defRPr/>
              </a:pPr>
              <a:t>1</a:t>
            </a:fld>
            <a:endParaRPr kumimoji="0" lang="en-US" sz="1564" b="0" i="0" u="none" strike="noStrike" kern="1200" cap="none" spc="0" normalizeH="0" baseline="0" noProof="0">
              <a:ln>
                <a:noFill/>
              </a:ln>
              <a:solidFill>
                <a:srgbClr val="FFFFFF"/>
              </a:solidFill>
              <a:effectLst/>
              <a:uLnTx/>
              <a:uFillTx/>
              <a:latin typeface="Gill Sans MT" panose="020B0502020104020203" pitchFamily="34" charset="77"/>
              <a:ea typeface="ヒラギノ角ゴ ProN W6" charset="0"/>
              <a:sym typeface="Helvetica Neue Bold Condensed" charset="0"/>
            </a:endParaRPr>
          </a:p>
        </p:txBody>
      </p:sp>
    </p:spTree>
    <p:extLst>
      <p:ext uri="{BB962C8B-B14F-4D97-AF65-F5344CB8AC3E}">
        <p14:creationId xmlns:p14="http://schemas.microsoft.com/office/powerpoint/2010/main" val="1659210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0659" y="3124200"/>
            <a:ext cx="8444807" cy="4411709"/>
          </a:xfrm>
        </p:spPr>
        <p:txBody>
          <a:bodyPr>
            <a:normAutofit lnSpcReduction="10000"/>
          </a:bodyPr>
          <a:lstStyle/>
          <a:p>
            <a:r>
              <a:rPr lang="en-US" dirty="0"/>
              <a:t>Modified idea to work with any differentiable loss function L:</a:t>
            </a:r>
          </a:p>
          <a:p>
            <a:endParaRPr lang="en-US" dirty="0"/>
          </a:p>
          <a:p>
            <a:pPr marL="365771" indent="-365771">
              <a:buAutoNum type="arabicPeriod"/>
            </a:pPr>
            <a:r>
              <a:rPr lang="en-US" dirty="0"/>
              <a:t>Initialize F to median of y</a:t>
            </a:r>
          </a:p>
          <a:p>
            <a:pPr marL="365771" indent="-365771">
              <a:buAutoNum type="arabicPeriod"/>
            </a:pPr>
            <a:r>
              <a:rPr lang="en-US" dirty="0"/>
              <a:t>Calculate pseudo-residuals =  - </a:t>
            </a:r>
            <a:r>
              <a:rPr lang="en-US" dirty="0" err="1"/>
              <a:t>dL</a:t>
            </a:r>
            <a:r>
              <a:rPr lang="en-US" dirty="0"/>
              <a:t>/</a:t>
            </a:r>
            <a:r>
              <a:rPr lang="en-US" dirty="0" err="1"/>
              <a:t>dF</a:t>
            </a:r>
            <a:endParaRPr lang="en-US" dirty="0"/>
          </a:p>
          <a:p>
            <a:pPr marL="365771" indent="-365771">
              <a:buAutoNum type="arabicPeriod"/>
            </a:pPr>
            <a:r>
              <a:rPr lang="en-US" dirty="0"/>
              <a:t>Fit model to pseudo - residuals, h(x)</a:t>
            </a:r>
          </a:p>
          <a:p>
            <a:pPr marL="365771" indent="-365771">
              <a:buAutoNum type="arabicPeriod"/>
            </a:pPr>
            <a:r>
              <a:rPr lang="en-US" dirty="0"/>
              <a:t>Make new model: F</a:t>
            </a:r>
            <a:r>
              <a:rPr lang="en-US" baseline="-25000" dirty="0"/>
              <a:t>2</a:t>
            </a:r>
            <a:r>
              <a:rPr lang="en-US" dirty="0"/>
              <a:t>(x) = F</a:t>
            </a:r>
            <a:r>
              <a:rPr lang="en-US" baseline="-25000" dirty="0"/>
              <a:t>1</a:t>
            </a:r>
            <a:r>
              <a:rPr lang="en-US" dirty="0"/>
              <a:t>(x) + α* h(x)  (α = learning rate)</a:t>
            </a:r>
          </a:p>
          <a:p>
            <a:pPr marL="365771" indent="-365771">
              <a:buAutoNum type="arabicPeriod"/>
            </a:pPr>
            <a:r>
              <a:rPr lang="en-US" dirty="0"/>
              <a:t>Repeat from 2, until convergence</a:t>
            </a:r>
          </a:p>
          <a:p>
            <a:endParaRPr lang="en-US" dirty="0">
              <a:solidFill>
                <a:schemeClr val="tx1"/>
              </a:solidFill>
            </a:endParaRPr>
          </a:p>
        </p:txBody>
      </p:sp>
      <p:pic>
        <p:nvPicPr>
          <p:cNvPr id="4108" name="Picture 12" descr="gamma_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19200"/>
            <a:ext cx="193040" cy="101600"/>
          </a:xfrm>
          <a:prstGeom prst="rect">
            <a:avLst/>
          </a:prstGeom>
          <a:noFill/>
          <a:extLst>
            <a:ext uri="{909E8E84-426E-40DD-AFC4-6F175D3DCCD1}">
              <a14:hiddenFill xmlns:a14="http://schemas.microsoft.com/office/drawing/2010/main">
                <a:solidFill>
                  <a:srgbClr val="FFFFFF"/>
                </a:solidFill>
              </a14:hiddenFill>
            </a:ext>
          </a:extLst>
        </p:spPr>
      </p:pic>
      <p:pic>
        <p:nvPicPr>
          <p:cNvPr id="4109" name="Picture 13" descr="gamma_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19200"/>
            <a:ext cx="193040" cy="1016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9023716" y="3124200"/>
            <a:ext cx="3601765" cy="6001643"/>
          </a:xfrm>
          <a:prstGeom prst="rect">
            <a:avLst/>
          </a:prstGeom>
          <a:noFill/>
        </p:spPr>
        <p:txBody>
          <a:bodyPr wrap="square" rtlCol="0">
            <a:spAutoFit/>
          </a:bodyPr>
          <a:lstStyle/>
          <a:p>
            <a:pPr algn="just"/>
            <a:r>
              <a:rPr lang="en-US" sz="2400" dirty="0">
                <a:latin typeface="+mn-lt"/>
              </a:rPr>
              <a:t>The learning rate is a parameter of boosted models (</a:t>
            </a:r>
            <a:r>
              <a:rPr lang="en-US" sz="2400" dirty="0">
                <a:solidFill>
                  <a:srgbClr val="FF0000"/>
                </a:solidFill>
                <a:latin typeface="+mn-lt"/>
              </a:rPr>
              <a:t>shrinkage</a:t>
            </a:r>
            <a:r>
              <a:rPr lang="en-US" sz="2400" dirty="0">
                <a:latin typeface="+mn-lt"/>
              </a:rPr>
              <a:t>).</a:t>
            </a:r>
          </a:p>
          <a:p>
            <a:pPr algn="just"/>
            <a:endParaRPr lang="en-US" sz="2400" dirty="0">
              <a:latin typeface="+mn-lt"/>
            </a:endParaRPr>
          </a:p>
          <a:p>
            <a:pPr algn="just"/>
            <a:r>
              <a:rPr lang="en-US" sz="2400" dirty="0">
                <a:latin typeface="+mn-lt"/>
              </a:rPr>
              <a:t>Small α values require larger # of iterations but often gives better predictions</a:t>
            </a:r>
          </a:p>
          <a:p>
            <a:pPr algn="just"/>
            <a:endParaRPr lang="en-US" sz="2400" dirty="0">
              <a:latin typeface="+mn-lt"/>
            </a:endParaRPr>
          </a:p>
          <a:p>
            <a:pPr algn="just"/>
            <a:r>
              <a:rPr lang="en-US" sz="2400" dirty="0">
                <a:latin typeface="+mn-lt"/>
              </a:rPr>
              <a:t>α can be chosen on a step-by-step basis and becomes the weight of each predictor in the final ensemble.</a:t>
            </a:r>
          </a:p>
          <a:p>
            <a:pPr algn="just"/>
            <a:endParaRPr lang="en-US" sz="2400" dirty="0">
              <a:latin typeface="+mn-lt"/>
            </a:endParaRPr>
          </a:p>
          <a:p>
            <a:pPr algn="just"/>
            <a:endParaRPr lang="en-US" sz="2400" dirty="0">
              <a:latin typeface="+mn-lt"/>
            </a:endParaRPr>
          </a:p>
        </p:txBody>
      </p:sp>
      <p:sp>
        <p:nvSpPr>
          <p:cNvPr id="7" name="Title 1">
            <a:extLst>
              <a:ext uri="{FF2B5EF4-FFF2-40B4-BE49-F238E27FC236}">
                <a16:creationId xmlns:a16="http://schemas.microsoft.com/office/drawing/2014/main" id="{682AB471-0D7F-CD44-82EE-1FB4771B9E8B}"/>
              </a:ext>
            </a:extLst>
          </p:cNvPr>
          <p:cNvSpPr>
            <a:spLocks noGrp="1"/>
          </p:cNvSpPr>
          <p:nvPr>
            <p:ph type="title"/>
          </p:nvPr>
        </p:nvSpPr>
        <p:spPr>
          <a:xfrm>
            <a:off x="1785410" y="475488"/>
            <a:ext cx="9796613" cy="1690624"/>
          </a:xfrm>
        </p:spPr>
        <p:txBody>
          <a:bodyPr>
            <a:normAutofit/>
          </a:bodyPr>
          <a:lstStyle/>
          <a:p>
            <a:r>
              <a:rPr lang="en-US" sz="4000" dirty="0"/>
              <a:t>Let’s put the “Gradient” in GBM</a:t>
            </a:r>
            <a:endParaRPr lang="en-US" dirty="0"/>
          </a:p>
        </p:txBody>
      </p:sp>
    </p:spTree>
    <p:extLst>
      <p:ext uri="{BB962C8B-B14F-4D97-AF65-F5344CB8AC3E}">
        <p14:creationId xmlns:p14="http://schemas.microsoft.com/office/powerpoint/2010/main" val="1839670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EA876-F23E-2644-8DA5-6B9300B4328F}"/>
              </a:ext>
            </a:extLst>
          </p:cNvPr>
          <p:cNvSpPr>
            <a:spLocks noGrp="1"/>
          </p:cNvSpPr>
          <p:nvPr>
            <p:ph type="title"/>
          </p:nvPr>
        </p:nvSpPr>
        <p:spPr>
          <a:xfrm>
            <a:off x="2259677" y="1828800"/>
            <a:ext cx="8485446" cy="5409794"/>
          </a:xfrm>
        </p:spPr>
        <p:txBody>
          <a:bodyPr>
            <a:normAutofit/>
          </a:bodyPr>
          <a:lstStyle/>
          <a:p>
            <a:r>
              <a:rPr lang="en-US" dirty="0"/>
              <a:t>Questions:</a:t>
            </a:r>
            <a:br>
              <a:rPr lang="en-US" dirty="0"/>
            </a:br>
            <a:br>
              <a:rPr lang="en-US" dirty="0"/>
            </a:br>
            <a:r>
              <a:rPr lang="en-US" dirty="0"/>
              <a:t>- do you think that GBT will work even with weak base learners?</a:t>
            </a:r>
            <a:br>
              <a:rPr lang="en-US" dirty="0"/>
            </a:br>
            <a:br>
              <a:rPr lang="en-US" dirty="0"/>
            </a:br>
            <a:r>
              <a:rPr lang="en-US" dirty="0"/>
              <a:t>- do you think that they are more likely to overfit or underfit?</a:t>
            </a:r>
          </a:p>
        </p:txBody>
      </p:sp>
    </p:spTree>
    <p:extLst>
      <p:ext uri="{BB962C8B-B14F-4D97-AF65-F5344CB8AC3E}">
        <p14:creationId xmlns:p14="http://schemas.microsoft.com/office/powerpoint/2010/main" val="154622870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2508" y="685800"/>
            <a:ext cx="8444807" cy="1690624"/>
          </a:xfrm>
        </p:spPr>
        <p:txBody>
          <a:bodyPr>
            <a:normAutofit fontScale="90000"/>
          </a:bodyPr>
          <a:lstStyle/>
          <a:p>
            <a:pPr algn="ctr"/>
            <a:r>
              <a:rPr lang="en-US" dirty="0"/>
              <a:t>Issues with GBT: </a:t>
            </a:r>
            <a:br>
              <a:rPr lang="en-US" dirty="0"/>
            </a:br>
            <a:r>
              <a:rPr lang="en-US" dirty="0"/>
              <a:t>very easy to overfit → regularization is needed!</a:t>
            </a:r>
          </a:p>
        </p:txBody>
      </p:sp>
      <p:sp>
        <p:nvSpPr>
          <p:cNvPr id="3" name="Content Placeholder 2"/>
          <p:cNvSpPr>
            <a:spLocks noGrp="1"/>
          </p:cNvSpPr>
          <p:nvPr>
            <p:ph idx="1"/>
          </p:nvPr>
        </p:nvSpPr>
        <p:spPr>
          <a:xfrm>
            <a:off x="820926" y="3124200"/>
            <a:ext cx="11701273" cy="5943600"/>
          </a:xfrm>
        </p:spPr>
        <p:txBody>
          <a:bodyPr>
            <a:normAutofit/>
          </a:bodyPr>
          <a:lstStyle/>
          <a:p>
            <a:r>
              <a:rPr lang="en-US" dirty="0">
                <a:solidFill>
                  <a:srgbClr val="FF0000"/>
                </a:solidFill>
              </a:rPr>
              <a:t>Regularization</a:t>
            </a:r>
            <a:r>
              <a:rPr lang="en-US" dirty="0"/>
              <a:t> can be applied in various ways:</a:t>
            </a:r>
          </a:p>
          <a:p>
            <a:r>
              <a:rPr lang="en-US" dirty="0">
                <a:solidFill>
                  <a:srgbClr val="FF0000"/>
                </a:solidFill>
              </a:rPr>
              <a:t>Shrinkage:  </a:t>
            </a:r>
            <a:r>
              <a:rPr lang="en-US" dirty="0"/>
              <a:t>We can choose a small value (&lt; 1) for the coefficient </a:t>
            </a:r>
            <a:r>
              <a:rPr lang="en-US" dirty="0" err="1"/>
              <a:t>η</a:t>
            </a:r>
            <a:r>
              <a:rPr lang="en-US" dirty="0"/>
              <a:t>, also known in </a:t>
            </a:r>
            <a:r>
              <a:rPr lang="en-US" dirty="0" err="1"/>
              <a:t>sklearn</a:t>
            </a:r>
            <a:r>
              <a:rPr lang="en-US" dirty="0"/>
              <a:t> as learning rate, which regulates the contribution of each new correction to the current model.  A GBT model with smaller values of </a:t>
            </a:r>
            <a:r>
              <a:rPr lang="en-US" dirty="0" err="1"/>
              <a:t>η</a:t>
            </a:r>
            <a:r>
              <a:rPr lang="en-US" dirty="0"/>
              <a:t> will take longer to achieve the same accuracy; there is a trade-off between the number of iterations and the learning rate. </a:t>
            </a:r>
          </a:p>
          <a:p>
            <a:r>
              <a:rPr lang="en-US" dirty="0">
                <a:solidFill>
                  <a:srgbClr val="FF0000"/>
                </a:solidFill>
              </a:rPr>
              <a:t>Subsampling:  </a:t>
            </a:r>
            <a:r>
              <a:rPr lang="en-US" dirty="0"/>
              <a:t>We might select a random fraction of the data (with or without replacement) in order to fit each step.  The smaller the fraction, the stronger the regularization. </a:t>
            </a:r>
          </a:p>
          <a:p>
            <a:r>
              <a:rPr lang="en-US" dirty="0">
                <a:solidFill>
                  <a:srgbClr val="FF0000"/>
                </a:solidFill>
              </a:rPr>
              <a:t>Random feature selection</a:t>
            </a:r>
            <a:r>
              <a:rPr lang="en-US" dirty="0"/>
              <a:t>:  We might use only a random subset of features at each step.  This randomization technique is “borrowed” from bagging algorithms such as Random Forests, where it is similarly used to reduce the variance of the single estimator. </a:t>
            </a:r>
          </a:p>
          <a:p>
            <a:endParaRPr lang="en-US" dirty="0"/>
          </a:p>
        </p:txBody>
      </p:sp>
    </p:spTree>
    <p:extLst>
      <p:ext uri="{BB962C8B-B14F-4D97-AF65-F5344CB8AC3E}">
        <p14:creationId xmlns:p14="http://schemas.microsoft.com/office/powerpoint/2010/main" val="674167158"/>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7000" y="457200"/>
            <a:ext cx="10502392" cy="2225042"/>
          </a:xfrm>
        </p:spPr>
        <p:txBody>
          <a:bodyPr>
            <a:noAutofit/>
          </a:bodyPr>
          <a:lstStyle/>
          <a:p>
            <a:pPr algn="ctr"/>
            <a:r>
              <a:rPr lang="en-US" sz="4053" dirty="0"/>
              <a:t>What can you use Bagging/Boosting methods for?</a:t>
            </a:r>
          </a:p>
        </p:txBody>
      </p:sp>
      <p:sp>
        <p:nvSpPr>
          <p:cNvPr id="3" name="Content Placeholder 2"/>
          <p:cNvSpPr>
            <a:spLocks noGrp="1"/>
          </p:cNvSpPr>
          <p:nvPr>
            <p:ph idx="1"/>
          </p:nvPr>
        </p:nvSpPr>
        <p:spPr>
          <a:xfrm>
            <a:off x="1168400" y="3124200"/>
            <a:ext cx="11046968" cy="5891670"/>
          </a:xfrm>
        </p:spPr>
        <p:txBody>
          <a:bodyPr>
            <a:normAutofit/>
          </a:bodyPr>
          <a:lstStyle/>
          <a:p>
            <a:pPr>
              <a:lnSpc>
                <a:spcPct val="150000"/>
              </a:lnSpc>
            </a:pPr>
            <a:r>
              <a:rPr lang="en-US" sz="2800" dirty="0"/>
              <a:t>Both classification and regression problems!</a:t>
            </a:r>
          </a:p>
          <a:p>
            <a:pPr>
              <a:lnSpc>
                <a:spcPct val="150000"/>
              </a:lnSpc>
            </a:pPr>
            <a:r>
              <a:rPr lang="en-US" sz="2800" dirty="0"/>
              <a:t>You can also always turn a classification problem into a regression problem by predicting a probability that on object belongs to a certain class</a:t>
            </a:r>
          </a:p>
          <a:p>
            <a:pPr>
              <a:lnSpc>
                <a:spcPct val="150000"/>
              </a:lnSpc>
            </a:pPr>
            <a:r>
              <a:rPr lang="en-US" sz="2800" dirty="0"/>
              <a:t>They are an all-purpose, generally fast and accurate sets of algorithms</a:t>
            </a:r>
          </a:p>
          <a:p>
            <a:pPr>
              <a:lnSpc>
                <a:spcPct val="150000"/>
              </a:lnSpc>
            </a:pPr>
            <a:r>
              <a:rPr lang="en-US" sz="2800" dirty="0"/>
              <a:t>For tabular data (where you don’t need to learn a representation, i.e., you are satisfied with your original feature space), often the best method out there (see </a:t>
            </a:r>
            <a:r>
              <a:rPr lang="en-US" sz="2800" dirty="0">
                <a:hlinkClick r:id="rId2"/>
              </a:rPr>
              <a:t>this thread</a:t>
            </a:r>
            <a:r>
              <a:rPr lang="en-US" sz="2800" dirty="0"/>
              <a:t>)</a:t>
            </a:r>
          </a:p>
        </p:txBody>
      </p:sp>
    </p:spTree>
    <p:extLst>
      <p:ext uri="{BB962C8B-B14F-4D97-AF65-F5344CB8AC3E}">
        <p14:creationId xmlns:p14="http://schemas.microsoft.com/office/powerpoint/2010/main" val="264775465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7000" y="762000"/>
            <a:ext cx="10728960" cy="1094403"/>
          </a:xfrm>
        </p:spPr>
        <p:txBody>
          <a:bodyPr/>
          <a:lstStyle/>
          <a:p>
            <a:pPr algn="ctr"/>
            <a:r>
              <a:rPr lang="en-US" dirty="0"/>
              <a:t>Variable importance</a:t>
            </a:r>
          </a:p>
        </p:txBody>
      </p:sp>
      <p:sp>
        <p:nvSpPr>
          <p:cNvPr id="3" name="Content Placeholder 2"/>
          <p:cNvSpPr>
            <a:spLocks noGrp="1"/>
          </p:cNvSpPr>
          <p:nvPr>
            <p:ph idx="1"/>
          </p:nvPr>
        </p:nvSpPr>
        <p:spPr>
          <a:xfrm>
            <a:off x="1199896" y="2895600"/>
            <a:ext cx="11123168" cy="4291584"/>
          </a:xfrm>
        </p:spPr>
        <p:txBody>
          <a:bodyPr>
            <a:noAutofit/>
          </a:bodyPr>
          <a:lstStyle/>
          <a:p>
            <a:pPr marL="0" indent="0" algn="ctr">
              <a:buNone/>
            </a:pPr>
            <a:r>
              <a:rPr lang="en-US" sz="3600" dirty="0"/>
              <a:t>A cool feature of tree-based methods is that it is easy to build an understanding of </a:t>
            </a:r>
            <a:r>
              <a:rPr lang="en-US" sz="3600" b="1" dirty="0"/>
              <a:t>which features carry the majority of the relevant information. </a:t>
            </a:r>
          </a:p>
          <a:p>
            <a:pPr marL="0" indent="0" algn="ctr">
              <a:buNone/>
            </a:pPr>
            <a:endParaRPr lang="en-US" sz="3600" b="1" dirty="0"/>
          </a:p>
          <a:p>
            <a:pPr marL="0" indent="0" algn="ctr">
              <a:buNone/>
            </a:pPr>
            <a:r>
              <a:rPr lang="en-US" sz="3600" dirty="0">
                <a:cs typeface="Arial"/>
              </a:rPr>
              <a:t>The most common method is to </a:t>
            </a:r>
          </a:p>
          <a:p>
            <a:pPr marL="0" indent="0" algn="ctr">
              <a:buNone/>
            </a:pPr>
            <a:r>
              <a:rPr lang="en-US" sz="3600" b="1" dirty="0">
                <a:cs typeface="Arial"/>
              </a:rPr>
              <a:t>sum the impurity reduction at all tree nodes where each variable appears, </a:t>
            </a:r>
          </a:p>
          <a:p>
            <a:pPr marL="0" indent="0" algn="ctr">
              <a:buNone/>
            </a:pPr>
            <a:r>
              <a:rPr lang="en-US" sz="3600" dirty="0">
                <a:cs typeface="Arial"/>
              </a:rPr>
              <a:t>then </a:t>
            </a:r>
            <a:r>
              <a:rPr lang="en-US" sz="3600" b="1" dirty="0">
                <a:cs typeface="Arial"/>
              </a:rPr>
              <a:t>rank features </a:t>
            </a:r>
            <a:r>
              <a:rPr lang="en-US" sz="3600" dirty="0">
                <a:cs typeface="Arial"/>
              </a:rPr>
              <a:t>in order from larger to smaller decrease of impurity.</a:t>
            </a:r>
          </a:p>
        </p:txBody>
      </p:sp>
    </p:spTree>
    <p:extLst>
      <p:ext uri="{BB962C8B-B14F-4D97-AF65-F5344CB8AC3E}">
        <p14:creationId xmlns:p14="http://schemas.microsoft.com/office/powerpoint/2010/main" val="126763289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138" y="864183"/>
            <a:ext cx="10728960" cy="1094403"/>
          </a:xfrm>
        </p:spPr>
        <p:txBody>
          <a:bodyPr/>
          <a:lstStyle/>
          <a:p>
            <a:pPr algn="ctr"/>
            <a:r>
              <a:rPr lang="en-US" dirty="0"/>
              <a:t>Variable importance</a:t>
            </a:r>
          </a:p>
        </p:txBody>
      </p:sp>
      <p:sp>
        <p:nvSpPr>
          <p:cNvPr id="4" name="Content Placeholder 3"/>
          <p:cNvSpPr>
            <a:spLocks noGrp="1"/>
          </p:cNvSpPr>
          <p:nvPr>
            <p:ph idx="1"/>
          </p:nvPr>
        </p:nvSpPr>
        <p:spPr>
          <a:xfrm>
            <a:off x="1170431" y="2819400"/>
            <a:ext cx="10974373" cy="4607031"/>
          </a:xfrm>
        </p:spPr>
        <p:txBody>
          <a:bodyPr>
            <a:noAutofit/>
          </a:bodyPr>
          <a:lstStyle/>
          <a:p>
            <a:pPr>
              <a:lnSpc>
                <a:spcPct val="120000"/>
              </a:lnSpc>
            </a:pPr>
            <a:r>
              <a:rPr lang="en-US" sz="2800" dirty="0"/>
              <a:t>A variable is most important if it leads to a large Mean Decrease of Impurity </a:t>
            </a:r>
            <a:r>
              <a:rPr lang="en-US" sz="2800" dirty="0">
                <a:solidFill>
                  <a:srgbClr val="FF0000"/>
                </a:solidFill>
              </a:rPr>
              <a:t>(in other words, it has a large impact on the performance).</a:t>
            </a:r>
          </a:p>
          <a:p>
            <a:endParaRPr lang="en-US" sz="2800" dirty="0"/>
          </a:p>
          <a:p>
            <a:pPr>
              <a:lnSpc>
                <a:spcPct val="120000"/>
              </a:lnSpc>
            </a:pPr>
            <a:r>
              <a:rPr lang="en-US" sz="2800" dirty="0">
                <a:solidFill>
                  <a:srgbClr val="FF0000"/>
                </a:solidFill>
              </a:rPr>
              <a:t>Feature ranking </a:t>
            </a:r>
            <a:r>
              <a:rPr lang="en-US" sz="2800" dirty="0"/>
              <a:t>can be used to gain understanding of the data and to reduce the size of a data set (for example, one can feature-rank the original data set and picked the first x out of y features, using information loss as a guidance).</a:t>
            </a:r>
          </a:p>
          <a:p>
            <a:endParaRPr lang="en-US" sz="2800" dirty="0"/>
          </a:p>
          <a:p>
            <a:pPr algn="ctr"/>
            <a:r>
              <a:rPr lang="en-US" sz="2800" dirty="0"/>
              <a:t>Cool example:</a:t>
            </a:r>
          </a:p>
          <a:p>
            <a:pPr marL="0" indent="0" algn="ctr">
              <a:buNone/>
            </a:pPr>
            <a:r>
              <a:rPr lang="en-US" sz="2800" dirty="0">
                <a:hlinkClick r:id="rId2"/>
              </a:rPr>
              <a:t>Here!</a:t>
            </a:r>
            <a:endParaRPr lang="en-US" sz="2800" dirty="0"/>
          </a:p>
        </p:txBody>
      </p:sp>
    </p:spTree>
    <p:extLst>
      <p:ext uri="{BB962C8B-B14F-4D97-AF65-F5344CB8AC3E}">
        <p14:creationId xmlns:p14="http://schemas.microsoft.com/office/powerpoint/2010/main" val="972221684"/>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3800" y="457200"/>
            <a:ext cx="8444807" cy="1295400"/>
          </a:xfrm>
        </p:spPr>
        <p:txBody>
          <a:bodyPr anchor="ctr"/>
          <a:lstStyle/>
          <a:p>
            <a:pPr algn="ctr"/>
            <a:r>
              <a:rPr lang="en-US" dirty="0"/>
              <a:t>Too good to be true? </a:t>
            </a:r>
          </a:p>
        </p:txBody>
      </p:sp>
      <p:sp>
        <p:nvSpPr>
          <p:cNvPr id="3" name="Content Placeholder 2"/>
          <p:cNvSpPr>
            <a:spLocks noGrp="1"/>
          </p:cNvSpPr>
          <p:nvPr>
            <p:ph idx="1"/>
          </p:nvPr>
        </p:nvSpPr>
        <p:spPr>
          <a:xfrm>
            <a:off x="406400" y="2057400"/>
            <a:ext cx="12268200" cy="4648200"/>
          </a:xfrm>
        </p:spPr>
        <p:txBody>
          <a:bodyPr>
            <a:noAutofit/>
          </a:bodyPr>
          <a:lstStyle/>
          <a:p>
            <a:pPr marL="0" indent="0" algn="ctr">
              <a:buNone/>
            </a:pPr>
            <a:r>
              <a:rPr lang="en-US" sz="3200" dirty="0">
                <a:solidFill>
                  <a:srgbClr val="FF0000"/>
                </a:solidFill>
              </a:rPr>
              <a:t>Yes.</a:t>
            </a:r>
          </a:p>
          <a:p>
            <a:pPr marL="457200" indent="-457200">
              <a:lnSpc>
                <a:spcPct val="160000"/>
              </a:lnSpc>
              <a:buFont typeface="+mj-lt"/>
              <a:buAutoNum type="arabicPeriod"/>
            </a:pPr>
            <a:r>
              <a:rPr lang="en-US" sz="2400" dirty="0"/>
              <a:t>High cardinality features tend to be picked more often, because they have more “capacity”. It took me a while to understand this issue; reading </a:t>
            </a:r>
            <a:r>
              <a:rPr lang="en-US" sz="2400" dirty="0">
                <a:hlinkClick r:id="rId2"/>
              </a:rPr>
              <a:t>this</a:t>
            </a:r>
            <a:r>
              <a:rPr lang="en-US" sz="2400" dirty="0"/>
              <a:t> helped. </a:t>
            </a:r>
          </a:p>
          <a:p>
            <a:pPr marL="457200" indent="-457200">
              <a:lnSpc>
                <a:spcPct val="160000"/>
              </a:lnSpc>
              <a:buFont typeface="+mj-lt"/>
              <a:buAutoNum type="arabicPeriod"/>
            </a:pPr>
            <a:r>
              <a:rPr lang="en-US" sz="2400" dirty="0"/>
              <a:t>The feature importance is calculated using the training data. If the model overfits, we can’t trust the ranking (the model could be just picking up a lot of noise). </a:t>
            </a:r>
            <a:endParaRPr lang="en-US" sz="2400" dirty="0">
              <a:solidFill>
                <a:srgbClr val="FF0000"/>
              </a:solidFill>
            </a:endParaRPr>
          </a:p>
          <a:p>
            <a:pPr marL="457200" indent="-457200">
              <a:lnSpc>
                <a:spcPct val="120000"/>
              </a:lnSpc>
              <a:buFont typeface="+mj-lt"/>
              <a:buAutoNum type="arabicPeriod"/>
            </a:pPr>
            <a:r>
              <a:rPr lang="en-US" sz="2400" dirty="0">
                <a:solidFill>
                  <a:srgbClr val="FF0000"/>
                </a:solidFill>
              </a:rPr>
              <a:t>Highly correlated features will “split” the importance</a:t>
            </a:r>
            <a:r>
              <a:rPr lang="en-US" sz="2400" dirty="0"/>
              <a:t> (this is the bane of my existence as an Astrophysicist!)</a:t>
            </a:r>
          </a:p>
          <a:p>
            <a:pPr>
              <a:lnSpc>
                <a:spcPct val="120000"/>
              </a:lnSpc>
            </a:pPr>
            <a:r>
              <a:rPr lang="en-US" sz="2400" dirty="0"/>
              <a:t>Solution for 1: permutation-based feature importance (the decrease in a model score when a single feature value is randomly shuffled). </a:t>
            </a:r>
          </a:p>
          <a:p>
            <a:pPr>
              <a:lnSpc>
                <a:spcPct val="120000"/>
              </a:lnSpc>
            </a:pPr>
            <a:r>
              <a:rPr lang="en-US" sz="2400" dirty="0"/>
              <a:t>Solution for 2: use not the most performant model, but a robust (low-bias) model for the FI.</a:t>
            </a:r>
          </a:p>
          <a:p>
            <a:pPr>
              <a:lnSpc>
                <a:spcPct val="120000"/>
              </a:lnSpc>
            </a:pPr>
            <a:r>
              <a:rPr lang="en-US" sz="2400" dirty="0"/>
              <a:t>Solution for 3: Do clustering on highly correlated features to pick the centroid feature and then do feature importance. I am applying it right now to SED fitting problem, and it seems to work 🥳  Also see </a:t>
            </a:r>
            <a:r>
              <a:rPr lang="en-US" sz="2400" dirty="0" err="1"/>
              <a:t>Dalya’s</a:t>
            </a:r>
            <a:r>
              <a:rPr lang="en-US" sz="2400" dirty="0"/>
              <a:t> suggestion on stripping correlation (probably useful for few-feature case)</a:t>
            </a:r>
          </a:p>
          <a:p>
            <a:endParaRPr lang="en-US" sz="2400" dirty="0"/>
          </a:p>
        </p:txBody>
      </p:sp>
    </p:spTree>
    <p:extLst>
      <p:ext uri="{BB962C8B-B14F-4D97-AF65-F5344CB8AC3E}">
        <p14:creationId xmlns:p14="http://schemas.microsoft.com/office/powerpoint/2010/main" val="811839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E026C-113A-5D46-ABF3-972B79580799}"/>
              </a:ext>
            </a:extLst>
          </p:cNvPr>
          <p:cNvSpPr>
            <a:spLocks noGrp="1"/>
          </p:cNvSpPr>
          <p:nvPr>
            <p:ph type="title"/>
          </p:nvPr>
        </p:nvSpPr>
        <p:spPr>
          <a:xfrm>
            <a:off x="2309554" y="533400"/>
            <a:ext cx="8444807" cy="1690624"/>
          </a:xfrm>
        </p:spPr>
        <p:txBody>
          <a:bodyPr>
            <a:normAutofit fontScale="90000"/>
          </a:bodyPr>
          <a:lstStyle/>
          <a:p>
            <a:pPr>
              <a:lnSpc>
                <a:spcPct val="150000"/>
              </a:lnSpc>
            </a:pPr>
            <a:br>
              <a:rPr lang="en-US" dirty="0"/>
            </a:br>
            <a:r>
              <a:rPr lang="en-US" dirty="0"/>
              <a:t>FEATURE IMPORTANCE </a:t>
            </a:r>
            <a:br>
              <a:rPr lang="en-US" dirty="0"/>
            </a:br>
            <a:r>
              <a:rPr lang="en-US" dirty="0"/>
              <a:t>WITH OTHER ALGORITHMS? </a:t>
            </a:r>
            <a:br>
              <a:rPr lang="en-US" dirty="0"/>
            </a:br>
            <a:endParaRPr lang="en-US" dirty="0"/>
          </a:p>
        </p:txBody>
      </p:sp>
      <p:sp>
        <p:nvSpPr>
          <p:cNvPr id="3" name="Content Placeholder 2">
            <a:extLst>
              <a:ext uri="{FF2B5EF4-FFF2-40B4-BE49-F238E27FC236}">
                <a16:creationId xmlns:a16="http://schemas.microsoft.com/office/drawing/2014/main" id="{2393A389-06E7-1446-AA22-3D6E6BC7214B}"/>
              </a:ext>
            </a:extLst>
          </p:cNvPr>
          <p:cNvSpPr>
            <a:spLocks noGrp="1"/>
          </p:cNvSpPr>
          <p:nvPr>
            <p:ph idx="1"/>
          </p:nvPr>
        </p:nvSpPr>
        <p:spPr>
          <a:xfrm>
            <a:off x="1701800" y="2819400"/>
            <a:ext cx="9327804" cy="6248400"/>
          </a:xfrm>
        </p:spPr>
        <p:txBody>
          <a:bodyPr>
            <a:normAutofit/>
          </a:bodyPr>
          <a:lstStyle/>
          <a:p>
            <a:r>
              <a:rPr lang="en-US" dirty="0"/>
              <a:t>It is possible! </a:t>
            </a:r>
          </a:p>
          <a:p>
            <a:r>
              <a:rPr lang="en-US" dirty="0"/>
              <a:t>If computational power is not an issue, my favorite method is: </a:t>
            </a:r>
          </a:p>
          <a:p>
            <a:pPr lvl="1"/>
            <a:r>
              <a:rPr lang="en-US" dirty="0"/>
              <a:t>Start from all features and compute cross-validated score </a:t>
            </a:r>
          </a:p>
          <a:p>
            <a:pPr lvl="1"/>
            <a:r>
              <a:rPr lang="en-US" dirty="0"/>
              <a:t>Do the same for all combinations of  N-1 features; discard feature that makes the smallest difference </a:t>
            </a:r>
          </a:p>
          <a:p>
            <a:pPr lvl="1"/>
            <a:r>
              <a:rPr lang="en-US" dirty="0"/>
              <a:t>Continue iteratively</a:t>
            </a:r>
          </a:p>
          <a:p>
            <a:pPr marL="0" indent="0">
              <a:buNone/>
            </a:pPr>
            <a:br>
              <a:rPr lang="en-US" dirty="0"/>
            </a:br>
            <a:r>
              <a:rPr lang="en-US" dirty="0"/>
              <a:t>Another option (if computational power is an issue) is to start from one feature and build up the model (considering N+1 features at each step) </a:t>
            </a:r>
          </a:p>
          <a:p>
            <a:pPr marL="0" indent="0">
              <a:buNone/>
            </a:pPr>
            <a:endParaRPr lang="en-US" dirty="0"/>
          </a:p>
          <a:p>
            <a:pPr marL="0" indent="0">
              <a:buNone/>
            </a:pPr>
            <a:r>
              <a:rPr lang="en-US" dirty="0">
                <a:hlinkClick r:id="rId2"/>
              </a:rPr>
              <a:t>SHAP values </a:t>
            </a:r>
            <a:r>
              <a:rPr lang="en-US" dirty="0"/>
              <a:t>work in a similar manner </a:t>
            </a:r>
          </a:p>
          <a:p>
            <a:endParaRPr lang="en-US" dirty="0"/>
          </a:p>
        </p:txBody>
      </p:sp>
    </p:spTree>
    <p:extLst>
      <p:ext uri="{BB962C8B-B14F-4D97-AF65-F5344CB8AC3E}">
        <p14:creationId xmlns:p14="http://schemas.microsoft.com/office/powerpoint/2010/main" val="263928147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F241D-6568-7A42-92C7-E1B24B4FD303}"/>
              </a:ext>
            </a:extLst>
          </p:cNvPr>
          <p:cNvSpPr>
            <a:spLocks noGrp="1"/>
          </p:cNvSpPr>
          <p:nvPr>
            <p:ph type="title"/>
          </p:nvPr>
        </p:nvSpPr>
        <p:spPr>
          <a:xfrm>
            <a:off x="2279996" y="685800"/>
            <a:ext cx="8444807" cy="1690624"/>
          </a:xfrm>
        </p:spPr>
        <p:txBody>
          <a:bodyPr/>
          <a:lstStyle/>
          <a:p>
            <a:r>
              <a:rPr lang="en-US" dirty="0"/>
              <a:t>ARE feature importances</a:t>
            </a:r>
            <a:br>
              <a:rPr lang="en-US" dirty="0"/>
            </a:br>
            <a:r>
              <a:rPr lang="en-US" dirty="0"/>
              <a:t>algorithm-dependent?</a:t>
            </a:r>
          </a:p>
        </p:txBody>
      </p:sp>
      <p:sp>
        <p:nvSpPr>
          <p:cNvPr id="6" name="TextBox 5">
            <a:extLst>
              <a:ext uri="{FF2B5EF4-FFF2-40B4-BE49-F238E27FC236}">
                <a16:creationId xmlns:a16="http://schemas.microsoft.com/office/drawing/2014/main" id="{AAE5E09D-6DE3-E14C-8F5B-9F78BFCFC694}"/>
              </a:ext>
            </a:extLst>
          </p:cNvPr>
          <p:cNvSpPr txBox="1"/>
          <p:nvPr/>
        </p:nvSpPr>
        <p:spPr>
          <a:xfrm>
            <a:off x="4811070" y="2667000"/>
            <a:ext cx="3382657" cy="584775"/>
          </a:xfrm>
          <a:prstGeom prst="rect">
            <a:avLst/>
          </a:prstGeom>
          <a:noFill/>
        </p:spPr>
        <p:txBody>
          <a:bodyPr wrap="none" rtlCol="0">
            <a:spAutoFit/>
          </a:bodyPr>
          <a:lstStyle/>
          <a:p>
            <a:r>
              <a:rPr lang="en-US" dirty="0">
                <a:latin typeface="+mj-lt"/>
              </a:rPr>
              <a:t>BUT OF COURSE!</a:t>
            </a:r>
          </a:p>
        </p:txBody>
      </p:sp>
      <p:pic>
        <p:nvPicPr>
          <p:cNvPr id="8" name="Picture 7" descr="A picture containing diagram, plot, line, text&#10;&#10;Description automatically generated">
            <a:extLst>
              <a:ext uri="{FF2B5EF4-FFF2-40B4-BE49-F238E27FC236}">
                <a16:creationId xmlns:a16="http://schemas.microsoft.com/office/drawing/2014/main" id="{A1BA8493-DECA-9349-891A-B350AC9D460E}"/>
              </a:ext>
            </a:extLst>
          </p:cNvPr>
          <p:cNvPicPr>
            <a:picLocks noChangeAspect="1"/>
          </p:cNvPicPr>
          <p:nvPr/>
        </p:nvPicPr>
        <p:blipFill>
          <a:blip r:embed="rId2"/>
          <a:stretch>
            <a:fillRect/>
          </a:stretch>
        </p:blipFill>
        <p:spPr>
          <a:xfrm>
            <a:off x="1625600" y="3352800"/>
            <a:ext cx="10093797" cy="3785174"/>
          </a:xfrm>
          <a:prstGeom prst="rect">
            <a:avLst/>
          </a:prstGeom>
        </p:spPr>
      </p:pic>
      <p:sp>
        <p:nvSpPr>
          <p:cNvPr id="9" name="TextBox 8">
            <a:extLst>
              <a:ext uri="{FF2B5EF4-FFF2-40B4-BE49-F238E27FC236}">
                <a16:creationId xmlns:a16="http://schemas.microsoft.com/office/drawing/2014/main" id="{CD1BBA71-43DA-4D46-ABE0-EA684F567239}"/>
              </a:ext>
            </a:extLst>
          </p:cNvPr>
          <p:cNvSpPr txBox="1"/>
          <p:nvPr/>
        </p:nvSpPr>
        <p:spPr>
          <a:xfrm>
            <a:off x="330200" y="7462897"/>
            <a:ext cx="12344400" cy="2062103"/>
          </a:xfrm>
          <a:prstGeom prst="rect">
            <a:avLst/>
          </a:prstGeom>
          <a:noFill/>
        </p:spPr>
        <p:txBody>
          <a:bodyPr wrap="square" rtlCol="0">
            <a:spAutoFit/>
          </a:bodyPr>
          <a:lstStyle/>
          <a:p>
            <a:r>
              <a:rPr lang="en-US" dirty="0">
                <a:solidFill>
                  <a:schemeClr val="tx1"/>
                </a:solidFill>
                <a:latin typeface="+mj-lt"/>
              </a:rPr>
              <a:t>This example shows the feature importance derived for the photometric redshift problem for three ensemble methods.</a:t>
            </a:r>
          </a:p>
          <a:p>
            <a:r>
              <a:rPr lang="en-US" dirty="0">
                <a:solidFill>
                  <a:srgbClr val="FF0000"/>
                </a:solidFill>
                <a:latin typeface="+mj-lt"/>
              </a:rPr>
              <a:t>Take-home point</a:t>
            </a:r>
            <a:r>
              <a:rPr lang="en-US" dirty="0">
                <a:solidFill>
                  <a:schemeClr val="tx1"/>
                </a:solidFill>
                <a:latin typeface="+mj-lt"/>
              </a:rPr>
              <a:t>: you can use these methods to </a:t>
            </a:r>
            <a:r>
              <a:rPr lang="en-US" dirty="0">
                <a:solidFill>
                  <a:srgbClr val="FF0000"/>
                </a:solidFill>
                <a:latin typeface="+mj-lt"/>
              </a:rPr>
              <a:t>discard unimportant </a:t>
            </a:r>
            <a:r>
              <a:rPr lang="en-US" dirty="0">
                <a:solidFill>
                  <a:schemeClr val="tx1"/>
                </a:solidFill>
                <a:latin typeface="+mj-lt"/>
              </a:rPr>
              <a:t>features quite safely, but take the </a:t>
            </a:r>
            <a:r>
              <a:rPr lang="en-US" dirty="0">
                <a:solidFill>
                  <a:srgbClr val="FF0000"/>
                </a:solidFill>
                <a:latin typeface="+mj-lt"/>
              </a:rPr>
              <a:t>ranking </a:t>
            </a:r>
            <a:r>
              <a:rPr lang="en-US" dirty="0">
                <a:solidFill>
                  <a:schemeClr val="tx1"/>
                </a:solidFill>
                <a:latin typeface="+mj-lt"/>
              </a:rPr>
              <a:t>with a </a:t>
            </a:r>
            <a:r>
              <a:rPr lang="en-US" dirty="0">
                <a:solidFill>
                  <a:srgbClr val="FF0000"/>
                </a:solidFill>
                <a:latin typeface="+mj-lt"/>
              </a:rPr>
              <a:t>huge grain of salt</a:t>
            </a:r>
            <a:r>
              <a:rPr lang="en-US" dirty="0">
                <a:solidFill>
                  <a:schemeClr val="tx1"/>
                </a:solidFill>
                <a:latin typeface="+mj-lt"/>
              </a:rPr>
              <a:t>.</a:t>
            </a:r>
          </a:p>
        </p:txBody>
      </p:sp>
    </p:spTree>
    <p:extLst>
      <p:ext uri="{BB962C8B-B14F-4D97-AF65-F5344CB8AC3E}">
        <p14:creationId xmlns:p14="http://schemas.microsoft.com/office/powerpoint/2010/main" val="14072617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0481" y="914400"/>
            <a:ext cx="10728960" cy="1229579"/>
          </a:xfrm>
        </p:spPr>
        <p:txBody>
          <a:bodyPr/>
          <a:lstStyle/>
          <a:p>
            <a:pPr algn="ctr"/>
            <a:r>
              <a:rPr lang="en-US" dirty="0"/>
              <a:t>References / Further Reading</a:t>
            </a:r>
          </a:p>
        </p:txBody>
      </p:sp>
      <p:sp>
        <p:nvSpPr>
          <p:cNvPr id="3" name="Content Placeholder 2"/>
          <p:cNvSpPr>
            <a:spLocks noGrp="1"/>
          </p:cNvSpPr>
          <p:nvPr>
            <p:ph idx="1"/>
          </p:nvPr>
        </p:nvSpPr>
        <p:spPr>
          <a:xfrm>
            <a:off x="1046588" y="2590800"/>
            <a:ext cx="11236745" cy="6781800"/>
          </a:xfrm>
        </p:spPr>
        <p:txBody>
          <a:bodyPr>
            <a:normAutofit fontScale="77500" lnSpcReduction="20000"/>
          </a:bodyPr>
          <a:lstStyle/>
          <a:p>
            <a:r>
              <a:rPr lang="en-US" sz="3200" dirty="0"/>
              <a:t>On Random Forests:</a:t>
            </a:r>
          </a:p>
          <a:p>
            <a:r>
              <a:rPr lang="en-US" sz="3200" dirty="0"/>
              <a:t>Gilles </a:t>
            </a:r>
            <a:r>
              <a:rPr lang="en-US" sz="3200" dirty="0" err="1"/>
              <a:t>Louppes</a:t>
            </a:r>
            <a:r>
              <a:rPr lang="en-US" sz="3200" dirty="0"/>
              <a:t> Ph. D. thesis (Random Forests: from Theory to Practice)</a:t>
            </a:r>
          </a:p>
          <a:p>
            <a:pPr marL="0" indent="0">
              <a:buNone/>
            </a:pPr>
            <a:r>
              <a:rPr lang="en-US" sz="3200" dirty="0"/>
              <a:t>	</a:t>
            </a:r>
            <a:r>
              <a:rPr lang="en-US" sz="3200" dirty="0" err="1"/>
              <a:t>arXiv</a:t>
            </a:r>
            <a:r>
              <a:rPr lang="en-US" sz="3200" dirty="0"/>
              <a:t> preprint arXiv:1407.7502</a:t>
            </a:r>
          </a:p>
          <a:p>
            <a:r>
              <a:rPr lang="en-US" sz="3200" dirty="0"/>
              <a:t>Jake </a:t>
            </a:r>
            <a:r>
              <a:rPr lang="en-US" sz="3200" dirty="0" err="1"/>
              <a:t>VanDerPlas</a:t>
            </a:r>
            <a:r>
              <a:rPr lang="en-US" sz="3200" dirty="0"/>
              <a:t>, the Python Data Science Handbook, “In depth: Random Forests” </a:t>
            </a:r>
          </a:p>
          <a:p>
            <a:endParaRPr lang="en-US" sz="3413" dirty="0"/>
          </a:p>
          <a:p>
            <a:r>
              <a:rPr lang="en-US" sz="3413" dirty="0"/>
              <a:t>On Boosted Trees:</a:t>
            </a:r>
          </a:p>
          <a:p>
            <a:r>
              <a:rPr lang="en-US" sz="3413" dirty="0">
                <a:hlinkClick r:id="rId3"/>
              </a:rPr>
              <a:t>https://www.youtube.com/watch?v=sRktKszFmSk</a:t>
            </a:r>
            <a:endParaRPr lang="en-US" sz="3413" dirty="0"/>
          </a:p>
          <a:p>
            <a:r>
              <a:rPr lang="en-US" sz="3413" dirty="0"/>
              <a:t>https://</a:t>
            </a:r>
            <a:r>
              <a:rPr lang="en-US" sz="3413" dirty="0" err="1"/>
              <a:t>www.gormanalysis.com</a:t>
            </a:r>
            <a:r>
              <a:rPr lang="en-US" sz="3413" dirty="0"/>
              <a:t>/blog/gradient-boosting-explained/</a:t>
            </a:r>
          </a:p>
          <a:p>
            <a:r>
              <a:rPr lang="en-US" sz="3413" dirty="0">
                <a:hlinkClick r:id="rId4"/>
              </a:rPr>
              <a:t>https://medium.com/mlreview/gradient-boosting-from-scratch-1e317ae4587d</a:t>
            </a:r>
            <a:endParaRPr lang="en-US" sz="3413" dirty="0"/>
          </a:p>
          <a:p>
            <a:r>
              <a:rPr lang="en-US" sz="3413" dirty="0"/>
              <a:t>or (</a:t>
            </a:r>
            <a:r>
              <a:rPr lang="en-US" sz="3413" dirty="0">
                <a:hlinkClick r:id="rId5"/>
              </a:rPr>
              <a:t>https://nbviewer.jupyter.org/github/groverpr/Machine-Learning/blob/master/notebooks/01_Gradient_Boosting_Scratch.ipynb)</a:t>
            </a:r>
            <a:r>
              <a:rPr lang="en-US" sz="3413" dirty="0"/>
              <a:t> not sure of original source</a:t>
            </a:r>
            <a:r>
              <a:rPr lang="mr-IN" sz="3413" dirty="0"/>
              <a:t>…</a:t>
            </a:r>
            <a:endParaRPr lang="en-US" sz="3413" dirty="0"/>
          </a:p>
          <a:p>
            <a:endParaRPr lang="en-US" sz="3413" dirty="0"/>
          </a:p>
          <a:p>
            <a:r>
              <a:rPr lang="en-US" sz="3413" dirty="0"/>
              <a:t>On Interpretability tools: I made a </a:t>
            </a:r>
            <a:r>
              <a:rPr lang="en-US" sz="3413" dirty="0">
                <a:hlinkClick r:id="rId6"/>
              </a:rPr>
              <a:t>short document </a:t>
            </a:r>
            <a:r>
              <a:rPr lang="en-US" sz="3413" dirty="0"/>
              <a:t> that may be a useful starting point.</a:t>
            </a:r>
          </a:p>
          <a:p>
            <a:endParaRPr lang="en-US" sz="3413" dirty="0"/>
          </a:p>
          <a:p>
            <a:endParaRPr lang="en-US" sz="3413" dirty="0"/>
          </a:p>
          <a:p>
            <a:endParaRPr lang="en-US" sz="3200" dirty="0"/>
          </a:p>
        </p:txBody>
      </p:sp>
    </p:spTree>
    <p:extLst>
      <p:ext uri="{BB962C8B-B14F-4D97-AF65-F5344CB8AC3E}">
        <p14:creationId xmlns:p14="http://schemas.microsoft.com/office/powerpoint/2010/main" val="180065104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47633" y="2133600"/>
            <a:ext cx="9269308" cy="3826515"/>
          </a:xfrm>
        </p:spPr>
        <p:txBody>
          <a:bodyPr>
            <a:noAutofit/>
          </a:bodyPr>
          <a:lstStyle/>
          <a:p>
            <a:pPr algn="ctr"/>
            <a:r>
              <a:rPr lang="en-US" sz="5120" dirty="0" err="1"/>
              <a:t>Ensembling</a:t>
            </a:r>
            <a:r>
              <a:rPr lang="en-US" sz="5120" dirty="0"/>
              <a:t> FTW:</a:t>
            </a:r>
            <a:br>
              <a:rPr lang="en-US" sz="5120" dirty="0"/>
            </a:br>
            <a:br>
              <a:rPr lang="en-US" sz="5120" dirty="0"/>
            </a:br>
            <a:r>
              <a:rPr lang="en-US" sz="5120" b="1" dirty="0"/>
              <a:t>BOOSTING METHODS</a:t>
            </a:r>
            <a:br>
              <a:rPr lang="en-US" sz="5120" b="1" dirty="0"/>
            </a:br>
            <a:endParaRPr lang="en-US" sz="5120" b="1" dirty="0"/>
          </a:p>
        </p:txBody>
      </p:sp>
    </p:spTree>
    <p:extLst>
      <p:ext uri="{BB962C8B-B14F-4D97-AF65-F5344CB8AC3E}">
        <p14:creationId xmlns:p14="http://schemas.microsoft.com/office/powerpoint/2010/main" val="253062722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53246F1-F331-824E-8D27-4C5E92A8AB02}"/>
              </a:ext>
            </a:extLst>
          </p:cNvPr>
          <p:cNvSpPr txBox="1">
            <a:spLocks/>
          </p:cNvSpPr>
          <p:nvPr/>
        </p:nvSpPr>
        <p:spPr>
          <a:xfrm>
            <a:off x="3035583" y="293200"/>
            <a:ext cx="7719892" cy="2404443"/>
          </a:xfrm>
          <a:prstGeom prst="rect">
            <a:avLst/>
          </a:prstGeom>
        </p:spPr>
        <p:txBody>
          <a:bodyPr>
            <a:normAutofit/>
          </a:bodyPr>
          <a:lstStyle>
            <a:lvl1pPr algn="l" rtl="0" eaLnBrk="1" latinLnBrk="0" hangingPunct="1">
              <a:spcBef>
                <a:spcPct val="0"/>
              </a:spcBef>
              <a:buNone/>
              <a:defRPr kumimoji="0" sz="4400" kern="1200">
                <a:solidFill>
                  <a:schemeClr val="tx2"/>
                </a:solidFill>
                <a:latin typeface="+mj-lt"/>
                <a:ea typeface="+mj-ea"/>
                <a:cs typeface="+mj-cs"/>
              </a:defRPr>
            </a:lvl1pPr>
          </a:lstStyle>
          <a:p>
            <a:pPr defTabSz="1300393" fontAlgn="auto">
              <a:spcAft>
                <a:spcPts val="0"/>
              </a:spcAft>
            </a:pPr>
            <a:r>
              <a:rPr lang="en-US" sz="4551" dirty="0">
                <a:solidFill>
                  <a:srgbClr val="09213B"/>
                </a:solidFill>
                <a:latin typeface="Tw Cen MT"/>
              </a:rPr>
              <a:t>Plug (but maybe not shameless?)</a:t>
            </a:r>
          </a:p>
        </p:txBody>
      </p:sp>
      <p:sp>
        <p:nvSpPr>
          <p:cNvPr id="5" name="TextBox 4">
            <a:extLst>
              <a:ext uri="{FF2B5EF4-FFF2-40B4-BE49-F238E27FC236}">
                <a16:creationId xmlns:a16="http://schemas.microsoft.com/office/drawing/2014/main" id="{048D921E-07A0-E146-940C-3E73E1842C87}"/>
              </a:ext>
            </a:extLst>
          </p:cNvPr>
          <p:cNvSpPr txBox="1"/>
          <p:nvPr/>
        </p:nvSpPr>
        <p:spPr>
          <a:xfrm>
            <a:off x="126437" y="1496587"/>
            <a:ext cx="7443820" cy="8278548"/>
          </a:xfrm>
          <a:prstGeom prst="rect">
            <a:avLst/>
          </a:prstGeom>
          <a:noFill/>
        </p:spPr>
        <p:txBody>
          <a:bodyPr wrap="square" rtlCol="0">
            <a:spAutoFit/>
          </a:bodyPr>
          <a:lstStyle/>
          <a:p>
            <a:pPr algn="just" defTabSz="650230" fontAlgn="auto">
              <a:spcBef>
                <a:spcPts val="0"/>
              </a:spcBef>
              <a:spcAft>
                <a:spcPts val="0"/>
              </a:spcAft>
            </a:pPr>
            <a:r>
              <a:rPr lang="en-US" sz="3129" dirty="0">
                <a:solidFill>
                  <a:prstClr val="black"/>
                </a:solidFill>
                <a:latin typeface="Tw Cen MT"/>
                <a:ea typeface="+mn-ea"/>
                <a:cs typeface="+mn-cs"/>
              </a:rPr>
              <a:t>I recorded </a:t>
            </a:r>
            <a:r>
              <a:rPr lang="en-US" sz="3129" dirty="0">
                <a:solidFill>
                  <a:srgbClr val="FF0000"/>
                </a:solidFill>
                <a:latin typeface="Tw Cen MT"/>
                <a:ea typeface="+mn-ea"/>
                <a:cs typeface="+mn-cs"/>
              </a:rPr>
              <a:t>a free online course on ML for Physics and Astronomy</a:t>
            </a:r>
            <a:r>
              <a:rPr lang="en-US" sz="3129" dirty="0">
                <a:solidFill>
                  <a:prstClr val="black"/>
                </a:solidFill>
                <a:latin typeface="Tw Cen MT"/>
                <a:ea typeface="+mn-ea"/>
                <a:cs typeface="+mn-cs"/>
              </a:rPr>
              <a:t>, sponsored by Flatiron’s CCA.</a:t>
            </a:r>
          </a:p>
          <a:p>
            <a:pPr algn="just" defTabSz="650230" fontAlgn="auto">
              <a:spcBef>
                <a:spcPts val="0"/>
              </a:spcBef>
              <a:spcAft>
                <a:spcPts val="0"/>
              </a:spcAft>
            </a:pPr>
            <a:endParaRPr lang="en-US" sz="3129" dirty="0">
              <a:solidFill>
                <a:prstClr val="black"/>
              </a:solidFill>
              <a:latin typeface="Tw Cen MT"/>
              <a:ea typeface="+mn-ea"/>
              <a:cs typeface="+mn-cs"/>
            </a:endParaRPr>
          </a:p>
          <a:p>
            <a:pPr algn="just" defTabSz="650230" fontAlgn="auto">
              <a:spcBef>
                <a:spcPts val="0"/>
              </a:spcBef>
              <a:spcAft>
                <a:spcPts val="0"/>
              </a:spcAft>
            </a:pPr>
            <a:r>
              <a:rPr lang="en-US" sz="3129" dirty="0">
                <a:solidFill>
                  <a:prstClr val="black"/>
                </a:solidFill>
                <a:latin typeface="Tw Cen MT"/>
                <a:ea typeface="+mn-ea"/>
                <a:cs typeface="+mn-cs"/>
              </a:rPr>
              <a:t>It follows the textbook I </a:t>
            </a:r>
            <a:r>
              <a:rPr lang="en-US" sz="3129" strike="sngStrike" dirty="0">
                <a:solidFill>
                  <a:prstClr val="black"/>
                </a:solidFill>
                <a:latin typeface="Tw Cen MT"/>
                <a:ea typeface="+mn-ea"/>
                <a:cs typeface="+mn-cs"/>
              </a:rPr>
              <a:t>am writing</a:t>
            </a:r>
            <a:r>
              <a:rPr lang="en-US" sz="3129" dirty="0">
                <a:solidFill>
                  <a:prstClr val="black"/>
                </a:solidFill>
                <a:latin typeface="Tw Cen MT"/>
                <a:ea typeface="+mn-ea"/>
                <a:cs typeface="+mn-cs"/>
              </a:rPr>
              <a:t> </a:t>
            </a:r>
            <a:r>
              <a:rPr lang="en-US" sz="3129" strike="sngStrike" dirty="0">
                <a:solidFill>
                  <a:prstClr val="black"/>
                </a:solidFill>
                <a:latin typeface="Tw Cen MT"/>
                <a:ea typeface="+mn-ea"/>
                <a:cs typeface="+mn-cs"/>
              </a:rPr>
              <a:t>now revising wrote</a:t>
            </a:r>
            <a:r>
              <a:rPr lang="en-US" sz="3129" dirty="0">
                <a:solidFill>
                  <a:prstClr val="black"/>
                </a:solidFill>
                <a:latin typeface="Tw Cen MT"/>
                <a:ea typeface="+mn-ea"/>
                <a:cs typeface="+mn-cs"/>
              </a:rPr>
              <a:t> published (out in e-book, in print on 8/15), but the book is not required!</a:t>
            </a:r>
          </a:p>
          <a:p>
            <a:pPr algn="just" defTabSz="650230" fontAlgn="auto">
              <a:spcBef>
                <a:spcPts val="0"/>
              </a:spcBef>
              <a:spcAft>
                <a:spcPts val="0"/>
              </a:spcAft>
            </a:pPr>
            <a:endParaRPr lang="en-US" sz="3129" dirty="0">
              <a:solidFill>
                <a:prstClr val="black"/>
              </a:solidFill>
              <a:latin typeface="Tw Cen MT"/>
              <a:ea typeface="+mn-ea"/>
              <a:cs typeface="+mn-cs"/>
            </a:endParaRPr>
          </a:p>
          <a:p>
            <a:pPr algn="just" defTabSz="650230" fontAlgn="auto">
              <a:spcBef>
                <a:spcPts val="0"/>
              </a:spcBef>
              <a:spcAft>
                <a:spcPts val="0"/>
              </a:spcAft>
            </a:pPr>
            <a:r>
              <a:rPr lang="en-US" sz="3129" dirty="0">
                <a:solidFill>
                  <a:prstClr val="black"/>
                </a:solidFill>
                <a:latin typeface="Tw Cen MT"/>
                <a:ea typeface="+mn-ea"/>
                <a:cs typeface="+mn-cs"/>
              </a:rPr>
              <a:t>It has </a:t>
            </a:r>
            <a:r>
              <a:rPr lang="en-US" sz="3129" dirty="0">
                <a:solidFill>
                  <a:srgbClr val="FF0000"/>
                </a:solidFill>
                <a:latin typeface="Tw Cen MT"/>
                <a:ea typeface="+mn-ea"/>
                <a:cs typeface="+mn-cs"/>
              </a:rPr>
              <a:t>videos</a:t>
            </a:r>
            <a:r>
              <a:rPr lang="en-US" sz="3129" dirty="0">
                <a:solidFill>
                  <a:prstClr val="black"/>
                </a:solidFill>
                <a:latin typeface="Tw Cen MT"/>
                <a:ea typeface="+mn-ea"/>
                <a:cs typeface="+mn-cs"/>
              </a:rPr>
              <a:t>, </a:t>
            </a:r>
            <a:r>
              <a:rPr lang="en-US" sz="3129" dirty="0">
                <a:solidFill>
                  <a:srgbClr val="FF0000"/>
                </a:solidFill>
                <a:latin typeface="Tw Cen MT"/>
                <a:ea typeface="+mn-ea"/>
                <a:cs typeface="+mn-cs"/>
              </a:rPr>
              <a:t>quizzes</a:t>
            </a:r>
            <a:r>
              <a:rPr lang="en-US" sz="3129" dirty="0">
                <a:solidFill>
                  <a:prstClr val="black"/>
                </a:solidFill>
                <a:latin typeface="Tw Cen MT"/>
                <a:ea typeface="+mn-ea"/>
                <a:cs typeface="+mn-cs"/>
              </a:rPr>
              <a:t>, and </a:t>
            </a:r>
            <a:r>
              <a:rPr lang="en-US" sz="3129" dirty="0">
                <a:solidFill>
                  <a:srgbClr val="FF0000"/>
                </a:solidFill>
                <a:latin typeface="Tw Cen MT"/>
                <a:ea typeface="+mn-ea"/>
                <a:cs typeface="+mn-cs"/>
              </a:rPr>
              <a:t>notebooks</a:t>
            </a:r>
            <a:r>
              <a:rPr lang="en-US" sz="3129" dirty="0">
                <a:solidFill>
                  <a:prstClr val="black"/>
                </a:solidFill>
                <a:latin typeface="Tw Cen MT"/>
                <a:ea typeface="+mn-ea"/>
                <a:cs typeface="+mn-cs"/>
              </a:rPr>
              <a:t> with learning check-ins,  all courtesy of team “</a:t>
            </a:r>
            <a:r>
              <a:rPr lang="en-US" sz="3129" dirty="0" err="1">
                <a:solidFill>
                  <a:srgbClr val="FF0000"/>
                </a:solidFill>
                <a:latin typeface="Tw Cen MT"/>
                <a:ea typeface="+mn-ea"/>
                <a:cs typeface="+mn-cs"/>
              </a:rPr>
              <a:t>Javioli</a:t>
            </a:r>
            <a:r>
              <a:rPr lang="en-US" sz="3129" dirty="0">
                <a:solidFill>
                  <a:prstClr val="black"/>
                </a:solidFill>
                <a:latin typeface="Tw Cen MT"/>
                <a:ea typeface="+mn-ea"/>
                <a:cs typeface="+mn-cs"/>
              </a:rPr>
              <a:t>” (right)</a:t>
            </a:r>
          </a:p>
          <a:p>
            <a:pPr algn="just" defTabSz="650230" fontAlgn="auto">
              <a:spcBef>
                <a:spcPts val="0"/>
              </a:spcBef>
              <a:spcAft>
                <a:spcPts val="0"/>
              </a:spcAft>
            </a:pPr>
            <a:endParaRPr lang="en-US" sz="3129" dirty="0">
              <a:solidFill>
                <a:prstClr val="black"/>
              </a:solidFill>
              <a:latin typeface="Tw Cen MT"/>
              <a:ea typeface="+mn-ea"/>
              <a:cs typeface="+mn-cs"/>
            </a:endParaRPr>
          </a:p>
          <a:p>
            <a:pPr algn="just" defTabSz="650230" fontAlgn="auto">
              <a:spcBef>
                <a:spcPts val="0"/>
              </a:spcBef>
              <a:spcAft>
                <a:spcPts val="0"/>
              </a:spcAft>
            </a:pPr>
            <a:r>
              <a:rPr lang="en-US" sz="3129" dirty="0">
                <a:solidFill>
                  <a:prstClr val="black"/>
                </a:solidFill>
                <a:latin typeface="Tw Cen MT"/>
                <a:ea typeface="+mn-ea"/>
                <a:cs typeface="+mn-cs"/>
              </a:rPr>
              <a:t>Now working on </a:t>
            </a:r>
            <a:r>
              <a:rPr lang="en-US" sz="3129" dirty="0">
                <a:solidFill>
                  <a:srgbClr val="FF0000"/>
                </a:solidFill>
                <a:latin typeface="Tw Cen MT"/>
                <a:ea typeface="+mn-ea"/>
                <a:cs typeface="+mn-cs"/>
              </a:rPr>
              <a:t>the Spanish version</a:t>
            </a:r>
            <a:r>
              <a:rPr lang="en-US" sz="3129" dirty="0">
                <a:solidFill>
                  <a:prstClr val="black"/>
                </a:solidFill>
                <a:latin typeface="Tw Cen MT"/>
                <a:ea typeface="+mn-ea"/>
                <a:cs typeface="+mn-cs"/>
              </a:rPr>
              <a:t> with some amazing students and postdocs (</a:t>
            </a:r>
            <a:r>
              <a:rPr lang="en-US" sz="3129" dirty="0">
                <a:solidFill>
                  <a:srgbClr val="FF0000"/>
                </a:solidFill>
                <a:latin typeface="Tw Cen MT"/>
                <a:ea typeface="+mn-ea"/>
                <a:cs typeface="+mn-cs"/>
              </a:rPr>
              <a:t>the </a:t>
            </a:r>
            <a:r>
              <a:rPr lang="en-US" sz="3129" dirty="0" err="1">
                <a:solidFill>
                  <a:srgbClr val="FF0000"/>
                </a:solidFill>
                <a:latin typeface="Tw Cen MT"/>
                <a:ea typeface="+mn-ea"/>
                <a:cs typeface="+mn-cs"/>
              </a:rPr>
              <a:t>AstroMaquinarios</a:t>
            </a:r>
            <a:r>
              <a:rPr lang="en-US" sz="3129" dirty="0">
                <a:solidFill>
                  <a:prstClr val="black"/>
                </a:solidFill>
                <a:latin typeface="Tw Cen MT"/>
                <a:ea typeface="+mn-ea"/>
                <a:cs typeface="+mn-cs"/>
              </a:rPr>
              <a:t>): Lucia Perez, Rosario </a:t>
            </a:r>
            <a:r>
              <a:rPr lang="en-US" sz="3129" dirty="0" err="1">
                <a:solidFill>
                  <a:prstClr val="black"/>
                </a:solidFill>
                <a:latin typeface="Tw Cen MT"/>
                <a:ea typeface="+mn-ea"/>
                <a:cs typeface="+mn-cs"/>
              </a:rPr>
              <a:t>Cecilio</a:t>
            </a:r>
            <a:r>
              <a:rPr lang="en-US" sz="3129" dirty="0">
                <a:solidFill>
                  <a:prstClr val="black"/>
                </a:solidFill>
                <a:latin typeface="Tw Cen MT"/>
                <a:ea typeface="+mn-ea"/>
                <a:cs typeface="+mn-cs"/>
              </a:rPr>
              <a:t>-Flores, Manuel Pichardo </a:t>
            </a:r>
            <a:r>
              <a:rPr lang="en-US" sz="3129" dirty="0" err="1">
                <a:solidFill>
                  <a:prstClr val="black"/>
                </a:solidFill>
                <a:latin typeface="Tw Cen MT"/>
                <a:ea typeface="+mn-ea"/>
                <a:cs typeface="+mn-cs"/>
              </a:rPr>
              <a:t>Picano</a:t>
            </a:r>
            <a:r>
              <a:rPr lang="en-US" sz="3129" dirty="0">
                <a:solidFill>
                  <a:prstClr val="black"/>
                </a:solidFill>
                <a:latin typeface="Tw Cen MT"/>
                <a:ea typeface="+mn-ea"/>
                <a:cs typeface="+mn-cs"/>
              </a:rPr>
              <a:t>, Genaro Suarez</a:t>
            </a:r>
          </a:p>
        </p:txBody>
      </p:sp>
      <p:pic>
        <p:nvPicPr>
          <p:cNvPr id="6" name="Picture 5">
            <a:extLst>
              <a:ext uri="{FF2B5EF4-FFF2-40B4-BE49-F238E27FC236}">
                <a16:creationId xmlns:a16="http://schemas.microsoft.com/office/drawing/2014/main" id="{E68A168B-0B1A-9C49-B1A5-0A5ADF941C33}"/>
              </a:ext>
            </a:extLst>
          </p:cNvPr>
          <p:cNvPicPr>
            <a:picLocks noChangeAspect="1"/>
          </p:cNvPicPr>
          <p:nvPr/>
        </p:nvPicPr>
        <p:blipFill>
          <a:blip r:embed="rId3"/>
          <a:stretch>
            <a:fillRect/>
          </a:stretch>
        </p:blipFill>
        <p:spPr>
          <a:xfrm>
            <a:off x="7921729" y="3532306"/>
            <a:ext cx="4132843" cy="2753374"/>
          </a:xfrm>
          <a:prstGeom prst="rect">
            <a:avLst/>
          </a:prstGeom>
        </p:spPr>
      </p:pic>
      <p:sp>
        <p:nvSpPr>
          <p:cNvPr id="7" name="TextBox 6">
            <a:extLst>
              <a:ext uri="{FF2B5EF4-FFF2-40B4-BE49-F238E27FC236}">
                <a16:creationId xmlns:a16="http://schemas.microsoft.com/office/drawing/2014/main" id="{9E2CDF18-C65C-D14B-9E83-F47F8A94B45A}"/>
              </a:ext>
            </a:extLst>
          </p:cNvPr>
          <p:cNvSpPr txBox="1"/>
          <p:nvPr/>
        </p:nvSpPr>
        <p:spPr>
          <a:xfrm>
            <a:off x="8015299" y="5846361"/>
            <a:ext cx="4264309" cy="1405385"/>
          </a:xfrm>
          <a:prstGeom prst="rect">
            <a:avLst/>
          </a:prstGeom>
          <a:noFill/>
        </p:spPr>
        <p:txBody>
          <a:bodyPr wrap="square" rtlCol="0">
            <a:spAutoFit/>
          </a:bodyPr>
          <a:lstStyle/>
          <a:p>
            <a:pPr algn="l" defTabSz="650230" fontAlgn="auto">
              <a:spcBef>
                <a:spcPts val="0"/>
              </a:spcBef>
              <a:spcAft>
                <a:spcPts val="0"/>
              </a:spcAft>
            </a:pPr>
            <a:endParaRPr lang="en-US" sz="2844" dirty="0">
              <a:solidFill>
                <a:prstClr val="black"/>
              </a:solidFill>
              <a:latin typeface="Tw Cen MT"/>
              <a:ea typeface="+mn-ea"/>
              <a:cs typeface="+mn-cs"/>
            </a:endParaRPr>
          </a:p>
          <a:p>
            <a:pPr algn="l" defTabSz="650230" fontAlgn="auto">
              <a:spcBef>
                <a:spcPts val="0"/>
              </a:spcBef>
              <a:spcAft>
                <a:spcPts val="0"/>
              </a:spcAft>
            </a:pPr>
            <a:r>
              <a:rPr lang="en-US" sz="2844" dirty="0">
                <a:solidFill>
                  <a:prstClr val="black"/>
                </a:solidFill>
                <a:latin typeface="Tw Cen MT"/>
                <a:ea typeface="+mn-ea"/>
                <a:cs typeface="+mn-cs"/>
              </a:rPr>
              <a:t>From left: Jake </a:t>
            </a:r>
            <a:r>
              <a:rPr lang="en-US" sz="2844" dirty="0" err="1">
                <a:solidFill>
                  <a:prstClr val="black"/>
                </a:solidFill>
                <a:latin typeface="Tw Cen MT"/>
                <a:ea typeface="+mn-ea"/>
                <a:cs typeface="+mn-cs"/>
              </a:rPr>
              <a:t>Postiglione</a:t>
            </a:r>
            <a:r>
              <a:rPr lang="en-US" sz="2844" dirty="0">
                <a:solidFill>
                  <a:prstClr val="black"/>
                </a:solidFill>
                <a:latin typeface="Tw Cen MT"/>
                <a:ea typeface="+mn-ea"/>
                <a:cs typeface="+mn-cs"/>
              </a:rPr>
              <a:t>, me, and Olga </a:t>
            </a:r>
            <a:r>
              <a:rPr lang="en-US" sz="2844" dirty="0" err="1">
                <a:solidFill>
                  <a:prstClr val="black"/>
                </a:solidFill>
                <a:latin typeface="Tw Cen MT"/>
                <a:ea typeface="+mn-ea"/>
                <a:cs typeface="+mn-cs"/>
              </a:rPr>
              <a:t>Privman</a:t>
            </a:r>
            <a:endParaRPr lang="en-US" sz="2844" dirty="0">
              <a:solidFill>
                <a:prstClr val="black"/>
              </a:solidFill>
              <a:latin typeface="Tw Cen MT"/>
              <a:ea typeface="+mn-ea"/>
              <a:cs typeface="+mn-cs"/>
            </a:endParaRPr>
          </a:p>
        </p:txBody>
      </p:sp>
      <p:sp>
        <p:nvSpPr>
          <p:cNvPr id="9" name="TextBox 8">
            <a:extLst>
              <a:ext uri="{FF2B5EF4-FFF2-40B4-BE49-F238E27FC236}">
                <a16:creationId xmlns:a16="http://schemas.microsoft.com/office/drawing/2014/main" id="{17C478DC-FA15-2549-8251-840683A1429E}"/>
              </a:ext>
            </a:extLst>
          </p:cNvPr>
          <p:cNvSpPr txBox="1"/>
          <p:nvPr/>
        </p:nvSpPr>
        <p:spPr>
          <a:xfrm>
            <a:off x="8049557" y="1754047"/>
            <a:ext cx="2023311" cy="1142749"/>
          </a:xfrm>
          <a:prstGeom prst="rect">
            <a:avLst/>
          </a:prstGeom>
          <a:noFill/>
        </p:spPr>
        <p:txBody>
          <a:bodyPr wrap="none" rtlCol="0">
            <a:spAutoFit/>
          </a:bodyPr>
          <a:lstStyle/>
          <a:p>
            <a:pPr algn="l" defTabSz="650230" fontAlgn="auto">
              <a:spcBef>
                <a:spcPts val="0"/>
              </a:spcBef>
              <a:spcAft>
                <a:spcPts val="0"/>
              </a:spcAft>
            </a:pPr>
            <a:r>
              <a:rPr lang="en-US" sz="3413" dirty="0">
                <a:solidFill>
                  <a:prstClr val="black"/>
                </a:solidFill>
                <a:latin typeface="Tw Cen MT"/>
                <a:ea typeface="+mn-ea"/>
                <a:cs typeface="+mn-cs"/>
              </a:rPr>
              <a:t>Check out </a:t>
            </a:r>
          </a:p>
          <a:p>
            <a:pPr algn="l" defTabSz="650230" fontAlgn="auto">
              <a:spcBef>
                <a:spcPts val="0"/>
              </a:spcBef>
              <a:spcAft>
                <a:spcPts val="0"/>
              </a:spcAft>
            </a:pPr>
            <a:r>
              <a:rPr lang="en-US" sz="3413" dirty="0">
                <a:solidFill>
                  <a:prstClr val="black"/>
                </a:solidFill>
                <a:latin typeface="Tw Cen MT"/>
                <a:ea typeface="+mn-ea"/>
                <a:cs typeface="+mn-cs"/>
              </a:rPr>
              <a:t>the course:</a:t>
            </a:r>
          </a:p>
        </p:txBody>
      </p:sp>
      <p:pic>
        <p:nvPicPr>
          <p:cNvPr id="11" name="Picture 10" descr="Qr code&#10;&#10;Description automatically generated">
            <a:extLst>
              <a:ext uri="{FF2B5EF4-FFF2-40B4-BE49-F238E27FC236}">
                <a16:creationId xmlns:a16="http://schemas.microsoft.com/office/drawing/2014/main" id="{4B702F8A-3F4F-334E-92C8-5EA519C3FD74}"/>
              </a:ext>
            </a:extLst>
          </p:cNvPr>
          <p:cNvPicPr>
            <a:picLocks noChangeAspect="1"/>
          </p:cNvPicPr>
          <p:nvPr/>
        </p:nvPicPr>
        <p:blipFill>
          <a:blip r:embed="rId4"/>
          <a:stretch>
            <a:fillRect/>
          </a:stretch>
        </p:blipFill>
        <p:spPr>
          <a:xfrm>
            <a:off x="10028681" y="1364358"/>
            <a:ext cx="2025890" cy="2025890"/>
          </a:xfrm>
          <a:prstGeom prst="rect">
            <a:avLst/>
          </a:prstGeom>
        </p:spPr>
      </p:pic>
      <p:sp>
        <p:nvSpPr>
          <p:cNvPr id="12" name="TextBox 11">
            <a:extLst>
              <a:ext uri="{FF2B5EF4-FFF2-40B4-BE49-F238E27FC236}">
                <a16:creationId xmlns:a16="http://schemas.microsoft.com/office/drawing/2014/main" id="{4D8DCDC6-40E5-6148-BDB7-4F782FB0A799}"/>
              </a:ext>
            </a:extLst>
          </p:cNvPr>
          <p:cNvSpPr txBox="1"/>
          <p:nvPr/>
        </p:nvSpPr>
        <p:spPr>
          <a:xfrm>
            <a:off x="8068887" y="3539864"/>
            <a:ext cx="3904787" cy="800347"/>
          </a:xfrm>
          <a:prstGeom prst="rect">
            <a:avLst/>
          </a:prstGeom>
          <a:noFill/>
        </p:spPr>
        <p:txBody>
          <a:bodyPr wrap="none" rtlCol="0">
            <a:spAutoFit/>
          </a:bodyPr>
          <a:lstStyle/>
          <a:p>
            <a:pPr algn="l" defTabSz="650230" fontAlgn="auto">
              <a:spcBef>
                <a:spcPts val="0"/>
              </a:spcBef>
              <a:spcAft>
                <a:spcPts val="0"/>
              </a:spcAft>
            </a:pPr>
            <a:r>
              <a:rPr lang="en-US" sz="2800" dirty="0">
                <a:solidFill>
                  <a:prstClr val="white"/>
                </a:solidFill>
                <a:latin typeface="Tw Cen MT"/>
                <a:ea typeface="+mn-ea"/>
                <a:cs typeface="+mn-cs"/>
              </a:rPr>
              <a:t>Yes, </a:t>
            </a:r>
            <a:r>
              <a:rPr lang="en-US" sz="2800" dirty="0" err="1">
                <a:solidFill>
                  <a:prstClr val="white"/>
                </a:solidFill>
                <a:latin typeface="Tw Cen MT"/>
                <a:ea typeface="+mn-ea"/>
                <a:cs typeface="+mn-cs"/>
              </a:rPr>
              <a:t>PhotoBooth</a:t>
            </a:r>
            <a:r>
              <a:rPr lang="en-US" sz="2800" dirty="0">
                <a:solidFill>
                  <a:prstClr val="white"/>
                </a:solidFill>
                <a:latin typeface="Tw Cen MT"/>
                <a:ea typeface="+mn-ea"/>
                <a:cs typeface="+mn-cs"/>
              </a:rPr>
              <a:t> still exists.</a:t>
            </a:r>
          </a:p>
          <a:p>
            <a:pPr algn="l" defTabSz="650230" fontAlgn="auto">
              <a:spcBef>
                <a:spcPts val="0"/>
              </a:spcBef>
              <a:spcAft>
                <a:spcPts val="0"/>
              </a:spcAft>
            </a:pPr>
            <a:endParaRPr lang="en-US" sz="1801" dirty="0">
              <a:solidFill>
                <a:prstClr val="black"/>
              </a:solidFill>
              <a:latin typeface="Tw Cen MT"/>
              <a:ea typeface="+mn-ea"/>
              <a:cs typeface="+mn-cs"/>
            </a:endParaRPr>
          </a:p>
        </p:txBody>
      </p:sp>
      <p:sp>
        <p:nvSpPr>
          <p:cNvPr id="13" name="TextBox 12">
            <a:extLst>
              <a:ext uri="{FF2B5EF4-FFF2-40B4-BE49-F238E27FC236}">
                <a16:creationId xmlns:a16="http://schemas.microsoft.com/office/drawing/2014/main" id="{78027762-3D6A-6F48-A6D2-D4E64C7A64E2}"/>
              </a:ext>
            </a:extLst>
          </p:cNvPr>
          <p:cNvSpPr txBox="1"/>
          <p:nvPr/>
        </p:nvSpPr>
        <p:spPr>
          <a:xfrm>
            <a:off x="8028818" y="8044055"/>
            <a:ext cx="1805302" cy="1142749"/>
          </a:xfrm>
          <a:prstGeom prst="rect">
            <a:avLst/>
          </a:prstGeom>
          <a:noFill/>
        </p:spPr>
        <p:txBody>
          <a:bodyPr wrap="none" rtlCol="0">
            <a:spAutoFit/>
          </a:bodyPr>
          <a:lstStyle/>
          <a:p>
            <a:pPr defTabSz="650230" fontAlgn="auto">
              <a:spcBef>
                <a:spcPts val="0"/>
              </a:spcBef>
              <a:spcAft>
                <a:spcPts val="0"/>
              </a:spcAft>
            </a:pPr>
            <a:r>
              <a:rPr lang="en-US" sz="3413" dirty="0">
                <a:solidFill>
                  <a:prstClr val="black"/>
                </a:solidFill>
                <a:latin typeface="Tw Cen MT"/>
                <a:ea typeface="+mn-ea"/>
                <a:cs typeface="+mn-cs"/>
              </a:rPr>
              <a:t>Order</a:t>
            </a:r>
          </a:p>
          <a:p>
            <a:pPr algn="l" defTabSz="650230" fontAlgn="auto">
              <a:spcBef>
                <a:spcPts val="0"/>
              </a:spcBef>
              <a:spcAft>
                <a:spcPts val="0"/>
              </a:spcAft>
            </a:pPr>
            <a:r>
              <a:rPr lang="en-US" sz="3413" dirty="0">
                <a:solidFill>
                  <a:prstClr val="black"/>
                </a:solidFill>
                <a:latin typeface="Tw Cen MT"/>
                <a:ea typeface="+mn-ea"/>
                <a:cs typeface="+mn-cs"/>
              </a:rPr>
              <a:t>the book:</a:t>
            </a:r>
          </a:p>
        </p:txBody>
      </p:sp>
      <p:pic>
        <p:nvPicPr>
          <p:cNvPr id="16" name="Picture 15" descr="Scatter chart, qr code&#10;&#10;Description automatically generated">
            <a:extLst>
              <a:ext uri="{FF2B5EF4-FFF2-40B4-BE49-F238E27FC236}">
                <a16:creationId xmlns:a16="http://schemas.microsoft.com/office/drawing/2014/main" id="{9F494286-97C3-964F-9E0C-051A16A4833D}"/>
              </a:ext>
            </a:extLst>
          </p:cNvPr>
          <p:cNvPicPr>
            <a:picLocks noChangeAspect="1"/>
          </p:cNvPicPr>
          <p:nvPr/>
        </p:nvPicPr>
        <p:blipFill>
          <a:blip r:embed="rId5"/>
          <a:stretch>
            <a:fillRect/>
          </a:stretch>
        </p:blipFill>
        <p:spPr>
          <a:xfrm>
            <a:off x="10158791" y="7687097"/>
            <a:ext cx="1895780" cy="1895780"/>
          </a:xfrm>
          <a:prstGeom prst="rect">
            <a:avLst/>
          </a:prstGeom>
        </p:spPr>
      </p:pic>
    </p:spTree>
    <p:extLst>
      <p:ext uri="{BB962C8B-B14F-4D97-AF65-F5344CB8AC3E}">
        <p14:creationId xmlns:p14="http://schemas.microsoft.com/office/powerpoint/2010/main" val="3446376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7850" y="381000"/>
            <a:ext cx="11849100" cy="3276600"/>
          </a:xfrm>
        </p:spPr>
        <p:txBody>
          <a:bodyPr>
            <a:normAutofit/>
          </a:bodyPr>
          <a:lstStyle/>
          <a:p>
            <a:pPr algn="ctr">
              <a:lnSpc>
                <a:spcPct val="150000"/>
              </a:lnSpc>
            </a:pPr>
            <a:r>
              <a:rPr lang="en-US" sz="4480" b="1" dirty="0"/>
              <a:t>Boosted ensemble methods</a:t>
            </a:r>
            <a:br>
              <a:rPr lang="en-US" sz="4267" dirty="0"/>
            </a:br>
            <a:r>
              <a:rPr lang="en-US" sz="3840" dirty="0"/>
              <a:t>(</a:t>
            </a:r>
            <a:r>
              <a:rPr lang="en-US" sz="3840" dirty="0">
                <a:solidFill>
                  <a:schemeClr val="accent4">
                    <a:lumMod val="75000"/>
                  </a:schemeClr>
                </a:solidFill>
              </a:rPr>
              <a:t>Gradient Boosted Trees, AdaBoost, XGB, LIGHTGBM…)</a:t>
            </a:r>
          </a:p>
        </p:txBody>
      </p:sp>
      <p:sp>
        <p:nvSpPr>
          <p:cNvPr id="3" name="Content Placeholder 2"/>
          <p:cNvSpPr>
            <a:spLocks noGrp="1"/>
          </p:cNvSpPr>
          <p:nvPr>
            <p:ph idx="1"/>
          </p:nvPr>
        </p:nvSpPr>
        <p:spPr>
          <a:xfrm>
            <a:off x="577850" y="4038600"/>
            <a:ext cx="12245715" cy="3826835"/>
          </a:xfrm>
        </p:spPr>
        <p:txBody>
          <a:bodyPr>
            <a:noAutofit/>
          </a:bodyPr>
          <a:lstStyle/>
          <a:p>
            <a:r>
              <a:rPr lang="en-US" sz="2773" dirty="0"/>
              <a:t>Tree-based boosting methods are the most common.</a:t>
            </a:r>
          </a:p>
          <a:p>
            <a:r>
              <a:rPr lang="en-US" sz="2773" dirty="0"/>
              <a:t>They work sequentially: a </a:t>
            </a:r>
            <a:r>
              <a:rPr lang="en-US" sz="2773" dirty="0">
                <a:solidFill>
                  <a:srgbClr val="FF0000"/>
                </a:solidFill>
              </a:rPr>
              <a:t>small tree </a:t>
            </a:r>
            <a:r>
              <a:rPr lang="en-US" sz="2773" dirty="0"/>
              <a:t>(sometimes called a </a:t>
            </a:r>
            <a:r>
              <a:rPr lang="en-US" sz="2773" dirty="0">
                <a:solidFill>
                  <a:srgbClr val="FF0000"/>
                </a:solidFill>
              </a:rPr>
              <a:t>stump</a:t>
            </a:r>
            <a:r>
              <a:rPr lang="en-US" sz="2773" dirty="0"/>
              <a:t>) is created and used to make predictions, then the next step focuses on </a:t>
            </a:r>
            <a:r>
              <a:rPr lang="en-US" sz="2773" dirty="0">
                <a:solidFill>
                  <a:srgbClr val="FF0000"/>
                </a:solidFill>
              </a:rPr>
              <a:t>getting the problematic examples right </a:t>
            </a:r>
            <a:r>
              <a:rPr lang="en-US" sz="2773" dirty="0"/>
              <a:t>and this procedure is applied iteratively. They are </a:t>
            </a:r>
            <a:r>
              <a:rPr lang="en-US" sz="2773" dirty="0">
                <a:solidFill>
                  <a:srgbClr val="FF0000"/>
                </a:solidFill>
              </a:rPr>
              <a:t>multi-stage</a:t>
            </a:r>
            <a:r>
              <a:rPr lang="en-US" sz="2773" dirty="0"/>
              <a:t> estimators.</a:t>
            </a:r>
          </a:p>
          <a:p>
            <a:r>
              <a:rPr lang="en-US" sz="2773" dirty="0"/>
              <a:t>There are two main schools of thought:</a:t>
            </a:r>
          </a:p>
          <a:p>
            <a:r>
              <a:rPr lang="en-US" sz="2773" dirty="0"/>
              <a:t>1. Update weights of each example (</a:t>
            </a:r>
            <a:r>
              <a:rPr lang="en-US" sz="2773" dirty="0" err="1"/>
              <a:t>AdaBoost</a:t>
            </a:r>
            <a:r>
              <a:rPr lang="en-US" sz="2773" dirty="0"/>
              <a:t>)</a:t>
            </a:r>
          </a:p>
          <a:p>
            <a:r>
              <a:rPr lang="en-US" sz="2773" dirty="0"/>
              <a:t>2. Update loss function (GBTs &amp; friends)</a:t>
            </a:r>
          </a:p>
          <a:p>
            <a:r>
              <a:rPr lang="en-US" sz="2773" dirty="0"/>
              <a:t>Also, the </a:t>
            </a:r>
            <a:r>
              <a:rPr lang="en-US" sz="2773" dirty="0" err="1"/>
              <a:t>ensembling</a:t>
            </a:r>
            <a:r>
              <a:rPr lang="en-US" sz="2773" dirty="0"/>
              <a:t> can combine different stage-estimators with non-uniform weights.</a:t>
            </a:r>
          </a:p>
        </p:txBody>
      </p:sp>
    </p:spTree>
    <p:extLst>
      <p:ext uri="{BB962C8B-B14F-4D97-AF65-F5344CB8AC3E}">
        <p14:creationId xmlns:p14="http://schemas.microsoft.com/office/powerpoint/2010/main" val="1394236311"/>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7920" y="457200"/>
            <a:ext cx="10728960" cy="1356402"/>
          </a:xfrm>
        </p:spPr>
        <p:txBody>
          <a:bodyPr>
            <a:normAutofit fontScale="90000"/>
          </a:bodyPr>
          <a:lstStyle/>
          <a:p>
            <a:pPr algn="ctr"/>
            <a:r>
              <a:rPr lang="en-US" sz="4480" dirty="0" err="1"/>
              <a:t>AdaBoost</a:t>
            </a:r>
            <a:r>
              <a:rPr lang="en-US" sz="4480" dirty="0"/>
              <a:t> (Adaptive Boosting) pseudo-code</a:t>
            </a:r>
          </a:p>
        </p:txBody>
      </p:sp>
      <mc:AlternateContent xmlns:mc="http://schemas.openxmlformats.org/markup-compatibility/2006" xmlns:a14="http://schemas.microsoft.com/office/drawing/2010/main">
        <mc:Choice Requires="a14">
          <p:sp>
            <p:nvSpPr>
              <p:cNvPr id="4" name="TextBox 3"/>
              <p:cNvSpPr txBox="1"/>
              <p:nvPr/>
            </p:nvSpPr>
            <p:spPr>
              <a:xfrm>
                <a:off x="0" y="2133600"/>
                <a:ext cx="13004800" cy="7401450"/>
              </a:xfrm>
              <a:prstGeom prst="rect">
                <a:avLst/>
              </a:prstGeom>
              <a:noFill/>
            </p:spPr>
            <p:txBody>
              <a:bodyPr wrap="square" rtlCol="0">
                <a:spAutoFit/>
              </a:bodyPr>
              <a:lstStyle/>
              <a:p>
                <a:pPr algn="l">
                  <a:lnSpc>
                    <a:spcPct val="150000"/>
                  </a:lnSpc>
                </a:pPr>
                <a:r>
                  <a:rPr lang="en-US" sz="2400" dirty="0">
                    <a:solidFill>
                      <a:schemeClr val="tx1"/>
                    </a:solidFill>
                    <a:latin typeface="+mj-lt"/>
                  </a:rPr>
                  <a:t>1. Initialize weights (∝ probability of being picked as part of learning set) uniformly. </a:t>
                </a:r>
              </a:p>
              <a:p>
                <a:pPr algn="l"/>
                <a:r>
                  <a:rPr lang="en-US" sz="2400" dirty="0">
                    <a:solidFill>
                      <a:schemeClr val="tx1"/>
                    </a:solidFill>
                    <a:latin typeface="+mj-lt"/>
                  </a:rPr>
                  <a:t>2. Build (using sampling with replacement) a training sample of size N, using the weights/probabilities above. </a:t>
                </a:r>
              </a:p>
              <a:p>
                <a:pPr algn="l">
                  <a:lnSpc>
                    <a:spcPct val="150000"/>
                  </a:lnSpc>
                </a:pPr>
                <a:r>
                  <a:rPr lang="en-US" sz="2400" dirty="0">
                    <a:solidFill>
                      <a:schemeClr val="tx1"/>
                    </a:solidFill>
                    <a:latin typeface="+mj-lt"/>
                  </a:rPr>
                  <a:t>3. Build a regression model.</a:t>
                </a:r>
              </a:p>
              <a:p>
                <a:pPr algn="l"/>
                <a:r>
                  <a:rPr lang="en-US" sz="2400" dirty="0">
                    <a:solidFill>
                      <a:schemeClr val="tx1"/>
                    </a:solidFill>
                    <a:latin typeface="+mj-lt"/>
                  </a:rPr>
                  <a:t>4. Calculate average loss on training set; any loss function L is valid, but it needs to be normalized so that L ∈ [0,1].</a:t>
                </a:r>
              </a:p>
              <a:p>
                <a:pPr algn="l"/>
                <a:r>
                  <a:rPr lang="en-US" sz="2400" dirty="0">
                    <a:solidFill>
                      <a:schemeClr val="tx1"/>
                    </a:solidFill>
                    <a:latin typeface="+mj-lt"/>
                  </a:rPr>
                  <a:t>5. Form the quantity β = </a:t>
                </a:r>
                <a14:m>
                  <m:oMath xmlns:m="http://schemas.openxmlformats.org/officeDocument/2006/math">
                    <m:f>
                      <m:fPr>
                        <m:ctrlPr>
                          <a:rPr lang="mr-IN" sz="2400" i="1">
                            <a:solidFill>
                              <a:schemeClr val="tx1"/>
                            </a:solidFill>
                            <a:latin typeface="Cambria Math" panose="02040503050406030204" pitchFamily="18" charset="0"/>
                          </a:rPr>
                        </m:ctrlPr>
                      </m:fPr>
                      <m:num>
                        <m:acc>
                          <m:accPr>
                            <m:chr m:val="̅"/>
                            <m:ctrlPr>
                              <a:rPr lang="mr-IN" sz="2400" i="1">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𝐿</m:t>
                            </m:r>
                          </m:e>
                        </m:acc>
                      </m:num>
                      <m:den>
                        <m:r>
                          <a:rPr lang="en-US" sz="2400" i="1">
                            <a:solidFill>
                              <a:schemeClr val="tx1"/>
                            </a:solidFill>
                            <a:latin typeface="Cambria Math" panose="02040503050406030204" pitchFamily="18" charset="0"/>
                          </a:rPr>
                          <m:t>1 − </m:t>
                        </m:r>
                        <m:acc>
                          <m:accPr>
                            <m:chr m:val="̅"/>
                            <m:ctrlPr>
                              <a:rPr lang="en-US" sz="2400" i="1">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𝐿</m:t>
                            </m:r>
                          </m:e>
                        </m:acc>
                      </m:den>
                    </m:f>
                  </m:oMath>
                </a14:m>
                <a:r>
                  <a:rPr lang="en-US" sz="2400" dirty="0">
                    <a:solidFill>
                      <a:schemeClr val="tx1"/>
                    </a:solidFill>
                    <a:latin typeface="+mj-lt"/>
                  </a:rPr>
                  <a:t> , which measures the </a:t>
                </a:r>
                <a:r>
                  <a:rPr lang="en-US" sz="2400" dirty="0">
                    <a:solidFill>
                      <a:srgbClr val="FF0000"/>
                    </a:solidFill>
                    <a:latin typeface="+mj-lt"/>
                  </a:rPr>
                  <a:t>degree of confidence </a:t>
                </a:r>
                <a:r>
                  <a:rPr lang="en-US" sz="2400" dirty="0">
                    <a:solidFill>
                      <a:schemeClr val="tx1"/>
                    </a:solidFill>
                    <a:latin typeface="+mj-lt"/>
                  </a:rPr>
                  <a:t>in the predictor </a:t>
                </a:r>
              </a:p>
              <a:p>
                <a:pPr algn="l"/>
                <a:r>
                  <a:rPr lang="en-US" sz="2400" dirty="0">
                    <a:solidFill>
                      <a:schemeClr val="tx1"/>
                    </a:solidFill>
                    <a:latin typeface="+mj-lt"/>
                  </a:rPr>
                  <a:t>(small losses imply low β, which implies high confidence). </a:t>
                </a:r>
              </a:p>
              <a:p>
                <a:pPr algn="l">
                  <a:lnSpc>
                    <a:spcPct val="150000"/>
                  </a:lnSpc>
                </a:pPr>
                <a:r>
                  <a:rPr lang="en-US" sz="2400" dirty="0">
                    <a:solidFill>
                      <a:schemeClr val="tx1"/>
                    </a:solidFill>
                    <a:latin typeface="+mj-lt"/>
                  </a:rPr>
                  <a:t>6. Update the weights: </a:t>
                </a:r>
                <a:r>
                  <a:rPr lang="en-US" sz="2400" dirty="0" err="1">
                    <a:solidFill>
                      <a:schemeClr val="tx1"/>
                    </a:solidFill>
                    <a:latin typeface="+mj-lt"/>
                  </a:rPr>
                  <a:t>w</a:t>
                </a:r>
                <a:r>
                  <a:rPr lang="en-US" sz="2400" baseline="-25000" dirty="0" err="1">
                    <a:solidFill>
                      <a:schemeClr val="tx1"/>
                    </a:solidFill>
                    <a:latin typeface="+mj-lt"/>
                  </a:rPr>
                  <a:t>i</a:t>
                </a:r>
                <a:r>
                  <a:rPr lang="en-US" sz="2400" dirty="0">
                    <a:solidFill>
                      <a:schemeClr val="tx1"/>
                    </a:solidFill>
                    <a:latin typeface="+mj-lt"/>
                  </a:rPr>
                  <a:t> → </a:t>
                </a:r>
                <a:r>
                  <a:rPr lang="en-US" sz="2400" dirty="0" err="1">
                    <a:solidFill>
                      <a:schemeClr val="tx1"/>
                    </a:solidFill>
                    <a:latin typeface="+mj-lt"/>
                  </a:rPr>
                  <a:t>w</a:t>
                </a:r>
                <a:r>
                  <a:rPr lang="en-US" sz="2400" baseline="-25000" dirty="0" err="1">
                    <a:solidFill>
                      <a:schemeClr val="tx1"/>
                    </a:solidFill>
                    <a:latin typeface="+mj-lt"/>
                  </a:rPr>
                  <a:t>i</a:t>
                </a:r>
                <a:r>
                  <a:rPr lang="en-US" sz="2400" baseline="-25000" dirty="0">
                    <a:solidFill>
                      <a:schemeClr val="tx1"/>
                    </a:solidFill>
                    <a:latin typeface="+mj-lt"/>
                  </a:rPr>
                  <a:t> </a:t>
                </a:r>
                <a:r>
                  <a:rPr lang="en-US" sz="2400" dirty="0">
                    <a:solidFill>
                      <a:schemeClr val="tx1"/>
                    </a:solidFill>
                    <a:latin typeface="+mj-lt"/>
                  </a:rPr>
                  <a:t>β </a:t>
                </a:r>
                <a:r>
                  <a:rPr lang="en-US" sz="2400" baseline="30000" dirty="0">
                    <a:solidFill>
                      <a:schemeClr val="tx1"/>
                    </a:solidFill>
                    <a:latin typeface="+mj-lt"/>
                  </a:rPr>
                  <a:t>(1−Li) </a:t>
                </a:r>
                <a:r>
                  <a:rPr lang="en-US" sz="2400" dirty="0">
                    <a:solidFill>
                      <a:schemeClr val="tx1"/>
                    </a:solidFill>
                    <a:latin typeface="+mj-lt"/>
                  </a:rPr>
                  <a:t>(</a:t>
                </a:r>
                <a:r>
                  <a:rPr lang="en-US" sz="2400" dirty="0">
                    <a:solidFill>
                      <a:srgbClr val="FF0000"/>
                    </a:solidFill>
                    <a:latin typeface="+mj-lt"/>
                  </a:rPr>
                  <a:t>Examples with small losses (near-correct predictions) will incur</a:t>
                </a:r>
              </a:p>
              <a:p>
                <a:pPr algn="l">
                  <a:lnSpc>
                    <a:spcPct val="150000"/>
                  </a:lnSpc>
                </a:pPr>
                <a:r>
                  <a:rPr lang="en-US" sz="2400" dirty="0">
                    <a:solidFill>
                      <a:srgbClr val="FF0000"/>
                    </a:solidFill>
                    <a:latin typeface="+mj-lt"/>
                  </a:rPr>
                  <a:t>a stronger weight reduction, and they are less likely to be picked as a member of the training set in the following iteration.</a:t>
                </a:r>
                <a:r>
                  <a:rPr lang="en-US" sz="2400" dirty="0">
                    <a:solidFill>
                      <a:schemeClr val="tx1"/>
                    </a:solidFill>
                    <a:latin typeface="+mj-lt"/>
                  </a:rPr>
                  <a:t>)</a:t>
                </a:r>
                <a:endParaRPr lang="en-US" sz="2400" dirty="0">
                  <a:solidFill>
                    <a:srgbClr val="FF0000"/>
                  </a:solidFill>
                  <a:latin typeface="+mj-lt"/>
                </a:endParaRPr>
              </a:p>
              <a:p>
                <a:pPr algn="l">
                  <a:lnSpc>
                    <a:spcPct val="150000"/>
                  </a:lnSpc>
                </a:pPr>
                <a:r>
                  <a:rPr lang="en-US" sz="2400" dirty="0">
                    <a:solidFill>
                      <a:schemeClr val="tx1"/>
                    </a:solidFill>
                    <a:latin typeface="+mj-lt"/>
                  </a:rPr>
                  <a:t>7. Break if </a:t>
                </a:r>
                <a14:m>
                  <m:oMath xmlns:m="http://schemas.openxmlformats.org/officeDocument/2006/math">
                    <m:acc>
                      <m:accPr>
                        <m:chr m:val="̅"/>
                        <m:ctrlPr>
                          <a:rPr lang="en-US" sz="2400" i="1" dirty="0">
                            <a:solidFill>
                              <a:schemeClr val="tx1"/>
                            </a:solidFill>
                            <a:latin typeface="Cambria Math" panose="02040503050406030204" pitchFamily="18" charset="0"/>
                          </a:rPr>
                        </m:ctrlPr>
                      </m:accPr>
                      <m:e>
                        <m:r>
                          <a:rPr lang="en-US" sz="2400" i="1" dirty="0">
                            <a:solidFill>
                              <a:schemeClr val="tx1"/>
                            </a:solidFill>
                            <a:latin typeface="Cambria Math" panose="02040503050406030204" pitchFamily="18" charset="0"/>
                          </a:rPr>
                          <m:t>𝐿</m:t>
                        </m:r>
                      </m:e>
                    </m:acc>
                    <m:r>
                      <a:rPr lang="en-US" sz="2400" i="1" dirty="0">
                        <a:solidFill>
                          <a:schemeClr val="tx1"/>
                        </a:solidFill>
                        <a:latin typeface="Cambria Math" panose="02040503050406030204" pitchFamily="18" charset="0"/>
                      </a:rPr>
                      <m:t>  </m:t>
                    </m:r>
                  </m:oMath>
                </a14:m>
                <a:r>
                  <a:rPr lang="en-US" sz="2400" dirty="0">
                    <a:solidFill>
                      <a:schemeClr val="tx1"/>
                    </a:solidFill>
                    <a:latin typeface="+mj-lt"/>
                  </a:rPr>
                  <a:t>&gt; 0.5 (this corresponds to ensuring that </a:t>
                </a:r>
                <a:r>
                  <a:rPr lang="el-GR" sz="2400" dirty="0">
                    <a:solidFill>
                      <a:schemeClr val="tx1"/>
                    </a:solidFill>
                    <a:latin typeface="+mj-lt"/>
                  </a:rPr>
                  <a:t>β &lt; 1</a:t>
                </a:r>
                <a:r>
                  <a:rPr lang="en-US" sz="2400" dirty="0">
                    <a:solidFill>
                      <a:schemeClr val="tx1"/>
                    </a:solidFill>
                    <a:latin typeface="+mj-lt"/>
                  </a:rPr>
                  <a:t>); otherwise, repeat from 2. (</a:t>
                </a:r>
                <a:r>
                  <a:rPr lang="en-US" sz="2300" dirty="0">
                    <a:solidFill>
                      <a:srgbClr val="FF0000"/>
                    </a:solidFill>
                    <a:latin typeface="+mj-lt"/>
                  </a:rPr>
                  <a:t>note that because the model is given an increasingly difficult set of training examples, the average loss will increase!</a:t>
                </a:r>
                <a:r>
                  <a:rPr lang="en-US" sz="2300" dirty="0">
                    <a:solidFill>
                      <a:schemeClr val="tx1"/>
                    </a:solidFill>
                    <a:latin typeface="+mj-lt"/>
                  </a:rPr>
                  <a:t>)</a:t>
                </a:r>
                <a:endParaRPr lang="en-US" sz="2300" dirty="0">
                  <a:solidFill>
                    <a:srgbClr val="FF0000"/>
                  </a:solidFill>
                  <a:latin typeface="+mj-lt"/>
                </a:endParaRPr>
              </a:p>
              <a:p>
                <a:pPr algn="l">
                  <a:lnSpc>
                    <a:spcPct val="150000"/>
                  </a:lnSpc>
                </a:pPr>
                <a:r>
                  <a:rPr lang="en-US" sz="2400" dirty="0">
                    <a:solidFill>
                      <a:schemeClr val="tx1"/>
                    </a:solidFill>
                    <a:latin typeface="+mj-lt"/>
                  </a:rPr>
                  <a:t>8. Finally, combine all the models using a weighted average or median of the models built at each iteration (the weighted average is usually f(</a:t>
                </a:r>
                <a:r>
                  <a:rPr lang="el-GR" sz="2400" dirty="0">
                    <a:solidFill>
                      <a:schemeClr val="tx1"/>
                    </a:solidFill>
                    <a:latin typeface="+mj-lt"/>
                  </a:rPr>
                  <a:t>β</a:t>
                </a:r>
                <a:r>
                  <a:rPr lang="en-US" sz="2400" dirty="0">
                    <a:solidFill>
                      <a:schemeClr val="tx1"/>
                    </a:solidFill>
                    <a:latin typeface="+mj-lt"/>
                  </a:rPr>
                  <a:t>)).</a:t>
                </a:r>
              </a:p>
            </p:txBody>
          </p:sp>
        </mc:Choice>
        <mc:Fallback xmlns="">
          <p:sp>
            <p:nvSpPr>
              <p:cNvPr id="4" name="TextBox 3"/>
              <p:cNvSpPr txBox="1">
                <a:spLocks noRot="1" noChangeAspect="1" noMove="1" noResize="1" noEditPoints="1" noAdjustHandles="1" noChangeArrowheads="1" noChangeShapeType="1" noTextEdit="1"/>
              </p:cNvSpPr>
              <p:nvPr/>
            </p:nvSpPr>
            <p:spPr>
              <a:xfrm>
                <a:off x="0" y="2133600"/>
                <a:ext cx="13004800" cy="7401450"/>
              </a:xfrm>
              <a:prstGeom prst="rect">
                <a:avLst/>
              </a:prstGeom>
              <a:blipFill>
                <a:blip r:embed="rId3"/>
                <a:stretch>
                  <a:fillRect l="-781" r="-1270" b="-1029"/>
                </a:stretch>
              </a:blipFill>
            </p:spPr>
            <p:txBody>
              <a:bodyPr/>
              <a:lstStyle/>
              <a:p>
                <a:r>
                  <a:rPr lang="en-US">
                    <a:noFill/>
                  </a:rPr>
                  <a:t> </a:t>
                </a:r>
              </a:p>
            </p:txBody>
          </p:sp>
        </mc:Fallback>
      </mc:AlternateContent>
    </p:spTree>
    <p:extLst>
      <p:ext uri="{BB962C8B-B14F-4D97-AF65-F5344CB8AC3E}">
        <p14:creationId xmlns:p14="http://schemas.microsoft.com/office/powerpoint/2010/main" val="173560656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0800" y="838200"/>
            <a:ext cx="10728960" cy="938227"/>
          </a:xfrm>
        </p:spPr>
        <p:txBody>
          <a:bodyPr/>
          <a:lstStyle/>
          <a:p>
            <a:pPr algn="ctr"/>
            <a:r>
              <a:rPr lang="en-US" dirty="0"/>
              <a:t>Gradient Boosted Trees</a:t>
            </a:r>
          </a:p>
        </p:txBody>
      </p:sp>
      <p:sp>
        <p:nvSpPr>
          <p:cNvPr id="3" name="Content Placeholder 2"/>
          <p:cNvSpPr>
            <a:spLocks noGrp="1"/>
          </p:cNvSpPr>
          <p:nvPr>
            <p:ph idx="1"/>
          </p:nvPr>
        </p:nvSpPr>
        <p:spPr>
          <a:xfrm>
            <a:off x="887720" y="3527239"/>
            <a:ext cx="4964441" cy="4291584"/>
          </a:xfrm>
        </p:spPr>
        <p:txBody>
          <a:bodyPr>
            <a:normAutofit fontScale="92500" lnSpcReduction="10000"/>
          </a:bodyPr>
          <a:lstStyle/>
          <a:p>
            <a:r>
              <a:rPr lang="en-US" dirty="0"/>
              <a:t>Simple idea:</a:t>
            </a:r>
          </a:p>
          <a:p>
            <a:r>
              <a:rPr lang="en-US" dirty="0"/>
              <a:t>1. Start with a weak learner (e.g. 1-split tree) and fit a model F to data y: F</a:t>
            </a:r>
            <a:r>
              <a:rPr lang="en-US" baseline="-25000" dirty="0"/>
              <a:t>1</a:t>
            </a:r>
            <a:r>
              <a:rPr lang="en-US" dirty="0"/>
              <a:t>(x) = y</a:t>
            </a:r>
          </a:p>
          <a:p>
            <a:r>
              <a:rPr lang="en-US" dirty="0"/>
              <a:t>2. Calculate residuals (i.e., where model is failing) F</a:t>
            </a:r>
            <a:r>
              <a:rPr lang="en-US" baseline="-25000" dirty="0"/>
              <a:t>1</a:t>
            </a:r>
            <a:r>
              <a:rPr lang="en-US" dirty="0"/>
              <a:t>(x) </a:t>
            </a:r>
            <a:r>
              <a:rPr lang="mr-IN" dirty="0"/>
              <a:t>–</a:t>
            </a:r>
            <a:r>
              <a:rPr lang="en-US" dirty="0"/>
              <a:t> y and make model h(x) that fits the residuals</a:t>
            </a:r>
          </a:p>
          <a:p>
            <a:r>
              <a:rPr lang="en-US" dirty="0"/>
              <a:t>3. Update model: F</a:t>
            </a:r>
            <a:r>
              <a:rPr lang="en-US" baseline="-25000" dirty="0"/>
              <a:t>2</a:t>
            </a:r>
            <a:r>
              <a:rPr lang="en-US" dirty="0"/>
              <a:t>(x) = F</a:t>
            </a:r>
            <a:r>
              <a:rPr lang="en-US" baseline="-25000" dirty="0"/>
              <a:t>1</a:t>
            </a:r>
            <a:r>
              <a:rPr lang="en-US" dirty="0"/>
              <a:t>(x) + h(x)</a:t>
            </a:r>
          </a:p>
          <a:p>
            <a:r>
              <a:rPr lang="en-US" dirty="0"/>
              <a:t>4. Repeat from 1, until convergence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6961" y="3527239"/>
            <a:ext cx="6670576" cy="2767054"/>
          </a:xfrm>
          <a:prstGeom prst="rect">
            <a:avLst/>
          </a:prstGeom>
        </p:spPr>
      </p:pic>
      <p:sp>
        <p:nvSpPr>
          <p:cNvPr id="5" name="TextBox 4">
            <a:extLst>
              <a:ext uri="{FF2B5EF4-FFF2-40B4-BE49-F238E27FC236}">
                <a16:creationId xmlns:a16="http://schemas.microsoft.com/office/drawing/2014/main" id="{4E8920BE-C890-CC4F-B2BF-8D5BD5F72573}"/>
              </a:ext>
            </a:extLst>
          </p:cNvPr>
          <p:cNvSpPr txBox="1"/>
          <p:nvPr/>
        </p:nvSpPr>
        <p:spPr>
          <a:xfrm>
            <a:off x="7152641" y="6553200"/>
            <a:ext cx="4399217" cy="492443"/>
          </a:xfrm>
          <a:prstGeom prst="rect">
            <a:avLst/>
          </a:prstGeom>
          <a:noFill/>
        </p:spPr>
        <p:txBody>
          <a:bodyPr wrap="none" rtlCol="0">
            <a:spAutoFit/>
          </a:bodyPr>
          <a:lstStyle/>
          <a:p>
            <a:r>
              <a:rPr lang="en-US" sz="2600" dirty="0">
                <a:latin typeface="+mj-lt"/>
              </a:rPr>
              <a:t>Example credit: Alexander </a:t>
            </a:r>
            <a:r>
              <a:rPr lang="en-US" sz="2600" dirty="0" err="1">
                <a:latin typeface="+mj-lt"/>
              </a:rPr>
              <a:t>Ilher</a:t>
            </a:r>
            <a:endParaRPr lang="en-US" sz="2600" dirty="0">
              <a:latin typeface="+mj-lt"/>
            </a:endParaRPr>
          </a:p>
        </p:txBody>
      </p:sp>
    </p:spTree>
    <p:extLst>
      <p:ext uri="{BB962C8B-B14F-4D97-AF65-F5344CB8AC3E}">
        <p14:creationId xmlns:p14="http://schemas.microsoft.com/office/powerpoint/2010/main" val="1828717058"/>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1400" y="3527239"/>
            <a:ext cx="6528858" cy="2766465"/>
          </a:xfrm>
          <a:prstGeom prst="rect">
            <a:avLst/>
          </a:prstGeom>
        </p:spPr>
      </p:pic>
      <p:sp>
        <p:nvSpPr>
          <p:cNvPr id="6" name="Content Placeholder 2"/>
          <p:cNvSpPr txBox="1">
            <a:spLocks/>
          </p:cNvSpPr>
          <p:nvPr/>
        </p:nvSpPr>
        <p:spPr>
          <a:xfrm>
            <a:off x="887720" y="3527239"/>
            <a:ext cx="4964441" cy="4291584"/>
          </a:xfrm>
          <a:prstGeom prst="rect">
            <a:avLst/>
          </a:prstGeom>
        </p:spPr>
        <p:txBody>
          <a:bodyPr vert="horz" lIns="0" tIns="48768" rIns="0" bIns="48768"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133"/>
              <a:t>Simple idea:</a:t>
            </a:r>
          </a:p>
          <a:p>
            <a:r>
              <a:rPr lang="en-US" sz="2133" dirty="0"/>
              <a:t>1. Start with a weak learner (e.g. 1-split tree) and fit a model F to data y: F</a:t>
            </a:r>
            <a:r>
              <a:rPr lang="en-US" sz="2133" baseline="-25000" dirty="0"/>
              <a:t>1</a:t>
            </a:r>
            <a:r>
              <a:rPr lang="en-US" sz="2133" dirty="0"/>
              <a:t>(x) = y</a:t>
            </a:r>
          </a:p>
          <a:p>
            <a:r>
              <a:rPr lang="en-US" sz="2133" dirty="0"/>
              <a:t>2. Calculate residuals (i.e., where model is failing) F</a:t>
            </a:r>
            <a:r>
              <a:rPr lang="en-US" sz="2133" baseline="-25000" dirty="0"/>
              <a:t>1</a:t>
            </a:r>
            <a:r>
              <a:rPr lang="en-US" sz="2133" dirty="0"/>
              <a:t>(x) </a:t>
            </a:r>
            <a:r>
              <a:rPr lang="mr-IN" sz="2133" dirty="0"/>
              <a:t>–</a:t>
            </a:r>
            <a:r>
              <a:rPr lang="en-US" sz="2133" dirty="0"/>
              <a:t> y and make model h(x) that fits the residuals</a:t>
            </a:r>
          </a:p>
          <a:p>
            <a:r>
              <a:rPr lang="en-US" sz="2133" dirty="0"/>
              <a:t>3. Update model: F</a:t>
            </a:r>
            <a:r>
              <a:rPr lang="en-US" sz="2133" baseline="-25000" dirty="0"/>
              <a:t>2</a:t>
            </a:r>
            <a:r>
              <a:rPr lang="en-US" sz="2133" dirty="0"/>
              <a:t>(x) = F</a:t>
            </a:r>
            <a:r>
              <a:rPr lang="en-US" sz="2133" baseline="-25000" dirty="0"/>
              <a:t>1</a:t>
            </a:r>
            <a:r>
              <a:rPr lang="en-US" sz="2133" dirty="0"/>
              <a:t>(x) + h(x)</a:t>
            </a:r>
          </a:p>
          <a:p>
            <a:r>
              <a:rPr lang="en-US" sz="2133" dirty="0"/>
              <a:t>4. Repeat from 1, until convergence</a:t>
            </a:r>
          </a:p>
        </p:txBody>
      </p:sp>
      <p:sp>
        <p:nvSpPr>
          <p:cNvPr id="7" name="Title 1">
            <a:extLst>
              <a:ext uri="{FF2B5EF4-FFF2-40B4-BE49-F238E27FC236}">
                <a16:creationId xmlns:a16="http://schemas.microsoft.com/office/drawing/2014/main" id="{FE5A8D2F-9430-3F43-A3D8-811BC6865C9B}"/>
              </a:ext>
            </a:extLst>
          </p:cNvPr>
          <p:cNvSpPr>
            <a:spLocks noGrp="1"/>
          </p:cNvSpPr>
          <p:nvPr>
            <p:ph type="title"/>
          </p:nvPr>
        </p:nvSpPr>
        <p:spPr>
          <a:xfrm>
            <a:off x="1320800" y="838200"/>
            <a:ext cx="10728960" cy="938227"/>
          </a:xfrm>
        </p:spPr>
        <p:txBody>
          <a:bodyPr/>
          <a:lstStyle/>
          <a:p>
            <a:pPr algn="ctr"/>
            <a:r>
              <a:rPr lang="en-US" dirty="0"/>
              <a:t>Gradient Boosted Trees</a:t>
            </a:r>
          </a:p>
        </p:txBody>
      </p:sp>
      <p:sp>
        <p:nvSpPr>
          <p:cNvPr id="5" name="TextBox 4">
            <a:extLst>
              <a:ext uri="{FF2B5EF4-FFF2-40B4-BE49-F238E27FC236}">
                <a16:creationId xmlns:a16="http://schemas.microsoft.com/office/drawing/2014/main" id="{254BC570-F1D4-F040-8505-9FEFF3CB7C11}"/>
              </a:ext>
            </a:extLst>
          </p:cNvPr>
          <p:cNvSpPr txBox="1"/>
          <p:nvPr/>
        </p:nvSpPr>
        <p:spPr>
          <a:xfrm>
            <a:off x="7152641" y="6553200"/>
            <a:ext cx="4399217" cy="492443"/>
          </a:xfrm>
          <a:prstGeom prst="rect">
            <a:avLst/>
          </a:prstGeom>
          <a:noFill/>
        </p:spPr>
        <p:txBody>
          <a:bodyPr wrap="none" rtlCol="0">
            <a:spAutoFit/>
          </a:bodyPr>
          <a:lstStyle/>
          <a:p>
            <a:r>
              <a:rPr lang="en-US" sz="2600" dirty="0">
                <a:latin typeface="+mj-lt"/>
              </a:rPr>
              <a:t>Example credit: Alexander </a:t>
            </a:r>
            <a:r>
              <a:rPr lang="en-US" sz="2600" dirty="0" err="1">
                <a:latin typeface="+mj-lt"/>
              </a:rPr>
              <a:t>Ilher</a:t>
            </a:r>
            <a:endParaRPr lang="en-US" sz="2600" dirty="0">
              <a:latin typeface="+mj-lt"/>
            </a:endParaRPr>
          </a:p>
        </p:txBody>
      </p:sp>
    </p:spTree>
    <p:extLst>
      <p:ext uri="{BB962C8B-B14F-4D97-AF65-F5344CB8AC3E}">
        <p14:creationId xmlns:p14="http://schemas.microsoft.com/office/powerpoint/2010/main" val="116160285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2800" y="3412939"/>
            <a:ext cx="7106970" cy="2668105"/>
          </a:xfrm>
          <a:prstGeom prst="rect">
            <a:avLst/>
          </a:prstGeom>
        </p:spPr>
      </p:pic>
      <p:sp>
        <p:nvSpPr>
          <p:cNvPr id="5" name="Content Placeholder 2"/>
          <p:cNvSpPr txBox="1">
            <a:spLocks/>
          </p:cNvSpPr>
          <p:nvPr/>
        </p:nvSpPr>
        <p:spPr>
          <a:xfrm>
            <a:off x="887720" y="3527239"/>
            <a:ext cx="4964441" cy="4291584"/>
          </a:xfrm>
          <a:prstGeom prst="rect">
            <a:avLst/>
          </a:prstGeom>
        </p:spPr>
        <p:txBody>
          <a:bodyPr vert="horz" lIns="0" tIns="48768" rIns="0" bIns="48768"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133" dirty="0"/>
              <a:t>Simple idea:</a:t>
            </a:r>
          </a:p>
          <a:p>
            <a:r>
              <a:rPr lang="en-US" sz="2133" dirty="0"/>
              <a:t>1. Start with a weak learner (e.g. 1-split tree) and fit a model F to data y: F</a:t>
            </a:r>
            <a:r>
              <a:rPr lang="en-US" sz="2133" baseline="-25000" dirty="0"/>
              <a:t>1</a:t>
            </a:r>
            <a:r>
              <a:rPr lang="en-US" sz="2133" dirty="0"/>
              <a:t>(x) = y</a:t>
            </a:r>
          </a:p>
          <a:p>
            <a:r>
              <a:rPr lang="en-US" sz="2133" dirty="0"/>
              <a:t>2. Calculate residuals (i.e., where model is failing) F</a:t>
            </a:r>
            <a:r>
              <a:rPr lang="en-US" sz="2133" baseline="-25000" dirty="0"/>
              <a:t>1</a:t>
            </a:r>
            <a:r>
              <a:rPr lang="en-US" sz="2133" dirty="0"/>
              <a:t>(x) </a:t>
            </a:r>
            <a:r>
              <a:rPr lang="mr-IN" sz="2133" dirty="0"/>
              <a:t>–</a:t>
            </a:r>
            <a:r>
              <a:rPr lang="en-US" sz="2133" dirty="0"/>
              <a:t> y and make model h(x) that fits the residuals</a:t>
            </a:r>
          </a:p>
          <a:p>
            <a:r>
              <a:rPr lang="en-US" sz="2133" dirty="0"/>
              <a:t>3. Update model: F</a:t>
            </a:r>
            <a:r>
              <a:rPr lang="en-US" sz="2133" baseline="-25000" dirty="0"/>
              <a:t>2</a:t>
            </a:r>
            <a:r>
              <a:rPr lang="en-US" sz="2133" dirty="0"/>
              <a:t>(x) = F</a:t>
            </a:r>
            <a:r>
              <a:rPr lang="en-US" sz="2133" baseline="-25000" dirty="0"/>
              <a:t>1</a:t>
            </a:r>
            <a:r>
              <a:rPr lang="en-US" sz="2133" dirty="0"/>
              <a:t>(x) + h(x)</a:t>
            </a:r>
          </a:p>
          <a:p>
            <a:r>
              <a:rPr lang="en-US" sz="2133" dirty="0"/>
              <a:t>4. Repeat from 1, until convergence</a:t>
            </a:r>
          </a:p>
        </p:txBody>
      </p:sp>
      <p:sp>
        <p:nvSpPr>
          <p:cNvPr id="6" name="Title 1">
            <a:extLst>
              <a:ext uri="{FF2B5EF4-FFF2-40B4-BE49-F238E27FC236}">
                <a16:creationId xmlns:a16="http://schemas.microsoft.com/office/drawing/2014/main" id="{23B16F5D-C5B3-6D4F-8602-FEC766F120C3}"/>
              </a:ext>
            </a:extLst>
          </p:cNvPr>
          <p:cNvSpPr txBox="1">
            <a:spLocks/>
          </p:cNvSpPr>
          <p:nvPr/>
        </p:nvSpPr>
        <p:spPr>
          <a:xfrm>
            <a:off x="1320800" y="838200"/>
            <a:ext cx="10728960" cy="938227"/>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1300460" rtl="0" eaLnBrk="1" latinLnBrk="0" hangingPunct="1">
              <a:lnSpc>
                <a:spcPct val="90000"/>
              </a:lnSpc>
              <a:spcBef>
                <a:spcPct val="0"/>
              </a:spcBef>
              <a:buNone/>
              <a:defRPr sz="3698" kern="1200" cap="all" spc="284" baseline="0">
                <a:solidFill>
                  <a:schemeClr val="tx1">
                    <a:lumMod val="85000"/>
                    <a:lumOff val="15000"/>
                  </a:schemeClr>
                </a:solidFill>
                <a:latin typeface="+mj-lt"/>
                <a:ea typeface="+mj-ea"/>
                <a:cs typeface="+mj-cs"/>
              </a:defRPr>
            </a:lvl1pPr>
          </a:lstStyle>
          <a:p>
            <a:pPr fontAlgn="auto">
              <a:spcAft>
                <a:spcPts val="0"/>
              </a:spcAft>
            </a:pPr>
            <a:r>
              <a:rPr lang="en-US" dirty="0"/>
              <a:t>Gradient Boosted Trees</a:t>
            </a:r>
          </a:p>
        </p:txBody>
      </p:sp>
      <p:sp>
        <p:nvSpPr>
          <p:cNvPr id="7" name="TextBox 6">
            <a:extLst>
              <a:ext uri="{FF2B5EF4-FFF2-40B4-BE49-F238E27FC236}">
                <a16:creationId xmlns:a16="http://schemas.microsoft.com/office/drawing/2014/main" id="{15BCC037-5A1F-344B-B861-1A4402489E20}"/>
              </a:ext>
            </a:extLst>
          </p:cNvPr>
          <p:cNvSpPr txBox="1"/>
          <p:nvPr/>
        </p:nvSpPr>
        <p:spPr>
          <a:xfrm>
            <a:off x="7152641" y="6553200"/>
            <a:ext cx="4399217" cy="492443"/>
          </a:xfrm>
          <a:prstGeom prst="rect">
            <a:avLst/>
          </a:prstGeom>
          <a:noFill/>
        </p:spPr>
        <p:txBody>
          <a:bodyPr wrap="none" rtlCol="0">
            <a:spAutoFit/>
          </a:bodyPr>
          <a:lstStyle/>
          <a:p>
            <a:r>
              <a:rPr lang="en-US" sz="2600" dirty="0">
                <a:latin typeface="+mj-lt"/>
              </a:rPr>
              <a:t>Example credit: Alexander </a:t>
            </a:r>
            <a:r>
              <a:rPr lang="en-US" sz="2600" dirty="0" err="1">
                <a:latin typeface="+mj-lt"/>
              </a:rPr>
              <a:t>Ilher</a:t>
            </a:r>
            <a:endParaRPr lang="en-US" sz="2600" dirty="0">
              <a:latin typeface="+mj-lt"/>
            </a:endParaRPr>
          </a:p>
        </p:txBody>
      </p:sp>
    </p:spTree>
    <p:extLst>
      <p:ext uri="{BB962C8B-B14F-4D97-AF65-F5344CB8AC3E}">
        <p14:creationId xmlns:p14="http://schemas.microsoft.com/office/powerpoint/2010/main" val="28526507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7920" y="762000"/>
            <a:ext cx="10728960" cy="938227"/>
          </a:xfrm>
        </p:spPr>
        <p:txBody>
          <a:bodyPr/>
          <a:lstStyle/>
          <a:p>
            <a:pPr algn="ctr"/>
            <a:r>
              <a:rPr lang="en-US" dirty="0"/>
              <a:t>Gradient Boosted Trees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2161" y="3527239"/>
            <a:ext cx="6830731" cy="2489069"/>
          </a:xfrm>
          <a:prstGeom prst="rect">
            <a:avLst/>
          </a:prstGeom>
        </p:spPr>
      </p:pic>
      <p:sp>
        <p:nvSpPr>
          <p:cNvPr id="6" name="Content Placeholder 2"/>
          <p:cNvSpPr txBox="1">
            <a:spLocks/>
          </p:cNvSpPr>
          <p:nvPr/>
        </p:nvSpPr>
        <p:spPr>
          <a:xfrm>
            <a:off x="887720" y="3527239"/>
            <a:ext cx="4964441" cy="4291584"/>
          </a:xfrm>
          <a:prstGeom prst="rect">
            <a:avLst/>
          </a:prstGeom>
        </p:spPr>
        <p:txBody>
          <a:bodyPr vert="horz" lIns="0" tIns="48768" rIns="0" bIns="48768"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133" dirty="0"/>
              <a:t>Simple idea:</a:t>
            </a:r>
          </a:p>
          <a:p>
            <a:r>
              <a:rPr lang="en-US" sz="2133" dirty="0"/>
              <a:t>1. Start with a weak learner (e.g. 1-split tree) and fit a model F to data y: F</a:t>
            </a:r>
            <a:r>
              <a:rPr lang="en-US" sz="2133" baseline="-25000" dirty="0"/>
              <a:t>1</a:t>
            </a:r>
            <a:r>
              <a:rPr lang="en-US" sz="2133" dirty="0"/>
              <a:t>(x) = y</a:t>
            </a:r>
          </a:p>
          <a:p>
            <a:r>
              <a:rPr lang="en-US" sz="2133" dirty="0"/>
              <a:t>2. Calculate residuals (i.e., where model is failing) F</a:t>
            </a:r>
            <a:r>
              <a:rPr lang="en-US" sz="2133" baseline="-25000" dirty="0"/>
              <a:t>1</a:t>
            </a:r>
            <a:r>
              <a:rPr lang="en-US" sz="2133" dirty="0"/>
              <a:t>(x) </a:t>
            </a:r>
            <a:r>
              <a:rPr lang="mr-IN" sz="2133" dirty="0"/>
              <a:t>–</a:t>
            </a:r>
            <a:r>
              <a:rPr lang="en-US" sz="2133" dirty="0"/>
              <a:t> y and make model h(x) that fits the residuals</a:t>
            </a:r>
          </a:p>
          <a:p>
            <a:r>
              <a:rPr lang="en-US" sz="2133" dirty="0"/>
              <a:t>3. Update model: F</a:t>
            </a:r>
            <a:r>
              <a:rPr lang="en-US" sz="2133" baseline="-25000" dirty="0"/>
              <a:t>2</a:t>
            </a:r>
            <a:r>
              <a:rPr lang="en-US" sz="2133" dirty="0"/>
              <a:t>(x) = F</a:t>
            </a:r>
            <a:r>
              <a:rPr lang="en-US" sz="2133" baseline="-25000" dirty="0"/>
              <a:t>1</a:t>
            </a:r>
            <a:r>
              <a:rPr lang="en-US" sz="2133" dirty="0"/>
              <a:t>(x) + h(x)</a:t>
            </a:r>
          </a:p>
          <a:p>
            <a:r>
              <a:rPr lang="en-US" sz="2133" dirty="0"/>
              <a:t>4. Repeat from 1, until convergence</a:t>
            </a:r>
          </a:p>
        </p:txBody>
      </p:sp>
      <p:sp>
        <p:nvSpPr>
          <p:cNvPr id="7" name="TextBox 6">
            <a:extLst>
              <a:ext uri="{FF2B5EF4-FFF2-40B4-BE49-F238E27FC236}">
                <a16:creationId xmlns:a16="http://schemas.microsoft.com/office/drawing/2014/main" id="{A9D8DF50-BE46-4D47-9B45-DEA8EB6A7D34}"/>
              </a:ext>
            </a:extLst>
          </p:cNvPr>
          <p:cNvSpPr txBox="1"/>
          <p:nvPr/>
        </p:nvSpPr>
        <p:spPr>
          <a:xfrm>
            <a:off x="7152641" y="6553200"/>
            <a:ext cx="4399217" cy="492443"/>
          </a:xfrm>
          <a:prstGeom prst="rect">
            <a:avLst/>
          </a:prstGeom>
          <a:noFill/>
        </p:spPr>
        <p:txBody>
          <a:bodyPr wrap="none" rtlCol="0">
            <a:spAutoFit/>
          </a:bodyPr>
          <a:lstStyle/>
          <a:p>
            <a:r>
              <a:rPr lang="en-US" sz="2600" dirty="0">
                <a:latin typeface="+mj-lt"/>
              </a:rPr>
              <a:t>Example credit: Alexander </a:t>
            </a:r>
            <a:r>
              <a:rPr lang="en-US" sz="2600" dirty="0" err="1">
                <a:latin typeface="+mj-lt"/>
              </a:rPr>
              <a:t>Ilher</a:t>
            </a:r>
            <a:endParaRPr lang="en-US" sz="2600" dirty="0">
              <a:latin typeface="+mj-lt"/>
            </a:endParaRPr>
          </a:p>
        </p:txBody>
      </p:sp>
    </p:spTree>
    <p:extLst>
      <p:ext uri="{BB962C8B-B14F-4D97-AF65-F5344CB8AC3E}">
        <p14:creationId xmlns:p14="http://schemas.microsoft.com/office/powerpoint/2010/main" val="437913837"/>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9F011-27DA-9942-81D9-6228D2025645}"/>
              </a:ext>
            </a:extLst>
          </p:cNvPr>
          <p:cNvSpPr>
            <a:spLocks noGrp="1"/>
          </p:cNvSpPr>
          <p:nvPr>
            <p:ph type="title"/>
          </p:nvPr>
        </p:nvSpPr>
        <p:spPr>
          <a:xfrm>
            <a:off x="1785410" y="475488"/>
            <a:ext cx="9796613" cy="1690624"/>
          </a:xfrm>
        </p:spPr>
        <p:txBody>
          <a:bodyPr>
            <a:normAutofit/>
          </a:bodyPr>
          <a:lstStyle/>
          <a:p>
            <a:r>
              <a:rPr lang="en-US" sz="4000" dirty="0"/>
              <a:t>Let’s put the “Gradient” in GBM</a:t>
            </a:r>
            <a:endParaRPr lang="en-US" dirty="0"/>
          </a:p>
        </p:txBody>
      </p:sp>
      <p:sp>
        <p:nvSpPr>
          <p:cNvPr id="3" name="Content Placeholder 2"/>
          <p:cNvSpPr>
            <a:spLocks noGrp="1"/>
          </p:cNvSpPr>
          <p:nvPr>
            <p:ph idx="4294967295"/>
          </p:nvPr>
        </p:nvSpPr>
        <p:spPr>
          <a:xfrm>
            <a:off x="1099432" y="2826965"/>
            <a:ext cx="11022488" cy="4291012"/>
          </a:xfrm>
        </p:spPr>
        <p:txBody>
          <a:bodyPr>
            <a:normAutofit/>
          </a:bodyPr>
          <a:lstStyle/>
          <a:p>
            <a:r>
              <a:rPr lang="en-US" sz="3200" dirty="0"/>
              <a:t>The general idea of “Gradient Descent” is that the most efficient way to minimize a function is to move in the direction of the loss function’s negative gradient.</a:t>
            </a:r>
          </a:p>
          <a:p>
            <a:r>
              <a:rPr lang="en-US" sz="3200" dirty="0"/>
              <a:t>If we want to minimize the loss function, we can fit a model iteratively to its </a:t>
            </a:r>
            <a:r>
              <a:rPr lang="en-US" sz="3200" dirty="0">
                <a:solidFill>
                  <a:srgbClr val="FF0000"/>
                </a:solidFill>
              </a:rPr>
              <a:t>negative gradient components.</a:t>
            </a:r>
          </a:p>
          <a:p>
            <a:r>
              <a:rPr lang="en-US" sz="3200" dirty="0">
                <a:solidFill>
                  <a:schemeClr val="tx1"/>
                </a:solidFill>
              </a:rPr>
              <a:t>In fact, fitting the residuals works because </a:t>
            </a:r>
            <a:r>
              <a:rPr lang="en-US" sz="3200" dirty="0">
                <a:solidFill>
                  <a:srgbClr val="FF0000"/>
                </a:solidFill>
              </a:rPr>
              <a:t>the residuals are the derivative of the mean square error function</a:t>
            </a:r>
            <a:r>
              <a:rPr lang="en-US" sz="3200" dirty="0">
                <a:solidFill>
                  <a:schemeClr val="tx1"/>
                </a:solidFill>
              </a:rPr>
              <a:t>.</a:t>
            </a:r>
          </a:p>
        </p:txBody>
      </p:sp>
      <p:sp>
        <p:nvSpPr>
          <p:cNvPr id="4" name="Title 1"/>
          <p:cNvSpPr txBox="1">
            <a:spLocks/>
          </p:cNvSpPr>
          <p:nvPr/>
        </p:nvSpPr>
        <p:spPr>
          <a:xfrm>
            <a:off x="1170432" y="1779353"/>
            <a:ext cx="10728960" cy="938227"/>
          </a:xfrm>
          <a:prstGeom prst="rect">
            <a:avLst/>
          </a:prstGeom>
        </p:spPr>
        <p:txBody>
          <a:bodyPr vert="horz" lIns="97536" tIns="48768" rIns="97536" bIns="48768"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endParaRPr lang="en-US" sz="5120" dirty="0"/>
          </a:p>
        </p:txBody>
      </p:sp>
      <p:pic>
        <p:nvPicPr>
          <p:cNvPr id="4108" name="Picture 12" descr="gamma_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19200"/>
            <a:ext cx="193040" cy="101600"/>
          </a:xfrm>
          <a:prstGeom prst="rect">
            <a:avLst/>
          </a:prstGeom>
          <a:noFill/>
          <a:extLst>
            <a:ext uri="{909E8E84-426E-40DD-AFC4-6F175D3DCCD1}">
              <a14:hiddenFill xmlns:a14="http://schemas.microsoft.com/office/drawing/2010/main">
                <a:solidFill>
                  <a:srgbClr val="FFFFFF"/>
                </a:solidFill>
              </a14:hiddenFill>
            </a:ext>
          </a:extLst>
        </p:spPr>
      </p:pic>
      <p:pic>
        <p:nvPicPr>
          <p:cNvPr id="4109" name="Picture 13" descr="gamma_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19200"/>
            <a:ext cx="193040" cy="1016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erson with his mouth open&#10;&#10;Description automatically generated">
            <a:extLst>
              <a:ext uri="{FF2B5EF4-FFF2-40B4-BE49-F238E27FC236}">
                <a16:creationId xmlns:a16="http://schemas.microsoft.com/office/drawing/2014/main" id="{D1762040-F0F9-CD4F-8772-8190FAB351BA}"/>
              </a:ext>
            </a:extLst>
          </p:cNvPr>
          <p:cNvPicPr>
            <a:picLocks noChangeAspect="1"/>
          </p:cNvPicPr>
          <p:nvPr/>
        </p:nvPicPr>
        <p:blipFill>
          <a:blip r:embed="rId3"/>
          <a:stretch>
            <a:fillRect/>
          </a:stretch>
        </p:blipFill>
        <p:spPr>
          <a:xfrm>
            <a:off x="4248912" y="7227362"/>
            <a:ext cx="4572000" cy="2036618"/>
          </a:xfrm>
          <a:prstGeom prst="rect">
            <a:avLst/>
          </a:prstGeom>
        </p:spPr>
      </p:pic>
    </p:spTree>
    <p:extLst>
      <p:ext uri="{BB962C8B-B14F-4D97-AF65-F5344CB8AC3E}">
        <p14:creationId xmlns:p14="http://schemas.microsoft.com/office/powerpoint/2010/main" val="14789648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2_Parc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94036</TotalTime>
  <Pages>0</Pages>
  <Words>1996</Words>
  <Characters>0</Characters>
  <Application>Microsoft Macintosh PowerPoint</Application>
  <PresentationFormat>Custom</PresentationFormat>
  <Lines>0</Lines>
  <Paragraphs>143</Paragraphs>
  <Slides>20</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Arial</vt:lpstr>
      <vt:lpstr>Calibri</vt:lpstr>
      <vt:lpstr>Cambria Math</vt:lpstr>
      <vt:lpstr>Corbel</vt:lpstr>
      <vt:lpstr>Gill Sans MT</vt:lpstr>
      <vt:lpstr>Helvetica Neue Bold Condensed</vt:lpstr>
      <vt:lpstr>Tw Cen MT</vt:lpstr>
      <vt:lpstr>Parcel</vt:lpstr>
      <vt:lpstr>2_Parcel</vt:lpstr>
      <vt:lpstr>PowerPoint Presentation</vt:lpstr>
      <vt:lpstr>Ensembling FTW:  BOOSTING METHODS </vt:lpstr>
      <vt:lpstr>Boosted ensemble methods (Gradient Boosted Trees, AdaBoost, XGB, LIGHTGBM…)</vt:lpstr>
      <vt:lpstr>AdaBoost (Adaptive Boosting) pseudo-code</vt:lpstr>
      <vt:lpstr>Gradient Boosted Trees</vt:lpstr>
      <vt:lpstr>Gradient Boosted Trees</vt:lpstr>
      <vt:lpstr>PowerPoint Presentation</vt:lpstr>
      <vt:lpstr>Gradient Boosted Trees</vt:lpstr>
      <vt:lpstr>Let’s put the “Gradient” in GBM</vt:lpstr>
      <vt:lpstr>Let’s put the “Gradient” in GBM</vt:lpstr>
      <vt:lpstr>Questions:  - do you think that GBT will work even with weak base learners?  - do you think that they are more likely to overfit or underfit?</vt:lpstr>
      <vt:lpstr>Issues with GBT:  very easy to overfit → regularization is needed!</vt:lpstr>
      <vt:lpstr>What can you use Bagging/Boosting methods for?</vt:lpstr>
      <vt:lpstr>Variable importance</vt:lpstr>
      <vt:lpstr>Variable importance</vt:lpstr>
      <vt:lpstr>Too good to be true? </vt:lpstr>
      <vt:lpstr> FEATURE IMPORTANCE  WITH OTHER ALGORITHMS?  </vt:lpstr>
      <vt:lpstr>ARE feature importances algorithm-dependent?</vt:lpstr>
      <vt:lpstr>References / Further Reading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in Computational Astrophysics: Faraway Galaxies and Dark Energy </dc:title>
  <dc:subject/>
  <dc:creator/>
  <cp:keywords/>
  <dc:description/>
  <cp:lastModifiedBy>Viviana Acquaviva</cp:lastModifiedBy>
  <cp:revision>412</cp:revision>
  <cp:lastPrinted>2023-05-24T12:36:02Z</cp:lastPrinted>
  <dcterms:modified xsi:type="dcterms:W3CDTF">2023-06-16T05:52:15Z</dcterms:modified>
</cp:coreProperties>
</file>